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8"/>
    <p:sldMasterId id="2147483654" r:id="rId59"/>
    <p:sldMasterId id="2147483657" r:id="rId60"/>
  </p:sldMasterIdLst>
  <p:notesMasterIdLst>
    <p:notesMasterId r:id="rId104"/>
  </p:notesMasterIdLst>
  <p:handoutMasterIdLst>
    <p:handoutMasterId r:id="rId105"/>
  </p:handoutMasterIdLst>
  <p:sldIdLst>
    <p:sldId id="437" r:id="rId61"/>
    <p:sldId id="335" r:id="rId62"/>
    <p:sldId id="336" r:id="rId63"/>
    <p:sldId id="259" r:id="rId64"/>
    <p:sldId id="260" r:id="rId65"/>
    <p:sldId id="262" r:id="rId66"/>
    <p:sldId id="265" r:id="rId67"/>
    <p:sldId id="438" r:id="rId68"/>
    <p:sldId id="269" r:id="rId69"/>
    <p:sldId id="367" r:id="rId70"/>
    <p:sldId id="369" r:id="rId71"/>
    <p:sldId id="275" r:id="rId72"/>
    <p:sldId id="278" r:id="rId73"/>
    <p:sldId id="337" r:id="rId74"/>
    <p:sldId id="279" r:id="rId75"/>
    <p:sldId id="281" r:id="rId76"/>
    <p:sldId id="338" r:id="rId77"/>
    <p:sldId id="439" r:id="rId78"/>
    <p:sldId id="378" r:id="rId79"/>
    <p:sldId id="380" r:id="rId80"/>
    <p:sldId id="382" r:id="rId81"/>
    <p:sldId id="385" r:id="rId82"/>
    <p:sldId id="339" r:id="rId83"/>
    <p:sldId id="299" r:id="rId84"/>
    <p:sldId id="301" r:id="rId85"/>
    <p:sldId id="304" r:id="rId86"/>
    <p:sldId id="307" r:id="rId87"/>
    <p:sldId id="314" r:id="rId88"/>
    <p:sldId id="315" r:id="rId89"/>
    <p:sldId id="316" r:id="rId90"/>
    <p:sldId id="440" r:id="rId91"/>
    <p:sldId id="309" r:id="rId92"/>
    <p:sldId id="311" r:id="rId93"/>
    <p:sldId id="313" r:id="rId94"/>
    <p:sldId id="340" r:id="rId95"/>
    <p:sldId id="319" r:id="rId96"/>
    <p:sldId id="320" r:id="rId97"/>
    <p:sldId id="327" r:id="rId98"/>
    <p:sldId id="321" r:id="rId99"/>
    <p:sldId id="322" r:id="rId100"/>
    <p:sldId id="329" r:id="rId101"/>
    <p:sldId id="331" r:id="rId102"/>
    <p:sldId id="332" r:id="rId103"/>
  </p:sldIdLst>
  <p:sldSz cx="12168188" cy="6840538"/>
  <p:notesSz cx="10234613" cy="7099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70" d="100"/>
          <a:sy n="70" d="100"/>
        </p:scale>
        <p:origin x="2040" y="978"/>
      </p:cViewPr>
      <p:guideLst>
        <p:guide orient="horz" pos="2143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slide" Target="slides/slide29.xml"/><Relationship Id="rId16" Type="http://schemas.openxmlformats.org/officeDocument/2006/relationships/customXml" Target="../customXml/item16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1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slide" Target="slides/slide42.xml"/><Relationship Id="rId5" Type="http://schemas.openxmlformats.org/officeDocument/2006/relationships/customXml" Target="../customXml/item5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slideMaster" Target="slideMasters/slideMaster2.xml"/><Relationship Id="rId103" Type="http://schemas.openxmlformats.org/officeDocument/2006/relationships/slide" Target="slides/slide43.xml"/><Relationship Id="rId108" Type="http://schemas.openxmlformats.org/officeDocument/2006/relationships/theme" Target="theme/theme1.xml"/><Relationship Id="rId54" Type="http://schemas.openxmlformats.org/officeDocument/2006/relationships/customXml" Target="../customXml/item54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3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slide" Target="slides/slide4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7.xml"/><Relationship Id="rId100" Type="http://schemas.openxmlformats.org/officeDocument/2006/relationships/slide" Target="slides/slide40.xml"/><Relationship Id="rId105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2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slide" Target="slides/slide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slide" Target="slides/slide2.xml"/><Relationship Id="rId83" Type="http://schemas.openxmlformats.org/officeDocument/2006/relationships/slide" Target="slides/slide23.xml"/><Relationship Id="rId88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20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9.wmf"/><Relationship Id="rId18" Type="http://schemas.openxmlformats.org/officeDocument/2006/relationships/image" Target="../media/image164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17" Type="http://schemas.openxmlformats.org/officeDocument/2006/relationships/image" Target="../media/image163.wmf"/><Relationship Id="rId2" Type="http://schemas.openxmlformats.org/officeDocument/2006/relationships/image" Target="../media/image148.wmf"/><Relationship Id="rId16" Type="http://schemas.openxmlformats.org/officeDocument/2006/relationships/image" Target="../media/image162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57.wmf"/><Relationship Id="rId5" Type="http://schemas.openxmlformats.org/officeDocument/2006/relationships/image" Target="../media/image151.wmf"/><Relationship Id="rId15" Type="http://schemas.openxmlformats.org/officeDocument/2006/relationships/image" Target="../media/image161.wmf"/><Relationship Id="rId10" Type="http://schemas.openxmlformats.org/officeDocument/2006/relationships/image" Target="../media/image156.wmf"/><Relationship Id="rId19" Type="http://schemas.openxmlformats.org/officeDocument/2006/relationships/image" Target="../media/image165.wmf"/><Relationship Id="rId4" Type="http://schemas.openxmlformats.org/officeDocument/2006/relationships/image" Target="../media/image150.wmf"/><Relationship Id="rId9" Type="http://schemas.openxmlformats.org/officeDocument/2006/relationships/image" Target="../media/image155.wmf"/><Relationship Id="rId14" Type="http://schemas.openxmlformats.org/officeDocument/2006/relationships/image" Target="../media/image16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18" Type="http://schemas.openxmlformats.org/officeDocument/2006/relationships/image" Target="../media/image7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17" Type="http://schemas.openxmlformats.org/officeDocument/2006/relationships/image" Target="../media/image76.wmf"/><Relationship Id="rId2" Type="http://schemas.openxmlformats.org/officeDocument/2006/relationships/image" Target="../media/image61.wmf"/><Relationship Id="rId16" Type="http://schemas.openxmlformats.org/officeDocument/2006/relationships/image" Target="../media/image75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5" Type="http://schemas.openxmlformats.org/officeDocument/2006/relationships/image" Target="../media/image7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A289A23-38DA-4E1A-A94C-27B74AE56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AC6D01-9BEC-4A58-BFBB-62929E2CD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2025/10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8732A2-101E-4803-B6FE-7628F79AED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30069B-0416-4004-9276-BA52CAF01A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146DA-C0AD-44AA-B42C-F511FA7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1731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en-US" altLang="zh-CN"/>
              <a:t>2025/10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233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46CA3C-9EB0-4CF2-9385-B2B0C8FA26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165473-AA8B-4DDF-893C-075445AAA9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9AB6C6-F8A0-4BC5-9ACE-F7D0BA8C33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69CB57-CDC3-4014-8EF8-0E9309ACDB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724280-A177-429E-8FF7-4133E48962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F08388-EE76-4821-9019-7F875FA4FA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11AC4C-C662-40C3-897A-6747FD41B7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EBEBFA-D955-4358-B76C-B89CFB57ED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BB9F4B-5E88-4BD4-A67F-EE6FBB76C7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D5656C-78CC-46F2-92E2-17F9D70636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7C5C49-3E4D-4303-A5AD-A65430A725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7A857E-0CF0-4737-A48F-9E482A397D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5DF0BB-9C41-4DF9-894C-1DCF84D09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A2D9F2-C009-47F2-8580-761BBE5A6A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8B6500-A8F5-4275-86B0-F469405DEC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9CB5A6-CC20-4F05-A51C-4270681755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1D843F-03F6-49F5-B61B-883D05E8E3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A8EABD-7ABC-4693-8B0B-17403B27FF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44371-6776-4FE5-9FB3-42B605A340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68D998-53E5-41A0-99A9-3129197A046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7A797D-8A62-4749-9D11-CA30BA2518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8FC8B0-04DB-4AF2-AFCA-48EC833B56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C3D56D-EF15-46CC-AC6A-AD31D4E310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E36C95-1398-4743-ACF7-102F1BF149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9D990E-4758-4F74-B753-45FD4069B5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7DF313-9112-4A5B-9F20-B49C9E2339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614EAD-C03A-42BE-8ABB-F5310871DC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FEADB6-E19A-4819-A956-C49533FE39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6E5992-42B9-4B68-A9F1-15BCCADAB1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FAF77B-514F-49F7-BCCB-A06F14CF8F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A4ACB9-70C9-4F3D-A49F-334CD71B09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2B2BEA-B2AC-4E59-B4A7-6B5190B0DF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37F16B-35E0-4741-9098-3E439370E7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220AE4-090E-4639-9AC7-1CAEC92656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2025/10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9AE-DFF2-479B-AF37-FAA367F55B3D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" Target="../slides/slide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6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2.wmf"/><Relationship Id="rId4" Type="http://schemas.openxmlformats.org/officeDocument/2006/relationships/image" Target="../media/image45.jpe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48.bin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9" Type="http://schemas.openxmlformats.org/officeDocument/2006/relationships/oleObject" Target="../embeddings/oleObject67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74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38" Type="http://schemas.openxmlformats.org/officeDocument/2006/relationships/image" Target="../media/image76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37" Type="http://schemas.openxmlformats.org/officeDocument/2006/relationships/oleObject" Target="../embeddings/oleObject66.bin"/><Relationship Id="rId40" Type="http://schemas.openxmlformats.org/officeDocument/2006/relationships/image" Target="../media/image77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71.wmf"/><Relationship Id="rId36" Type="http://schemas.openxmlformats.org/officeDocument/2006/relationships/image" Target="../media/image75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78.jpe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72.wmf"/><Relationship Id="rId35" Type="http://schemas.openxmlformats.org/officeDocument/2006/relationships/oleObject" Target="../embeddings/oleObject65.bin"/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8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41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slide" Target="slide3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openxmlformats.org/officeDocument/2006/relationships/slide" Target="slide35.xml"/><Relationship Id="rId5" Type="http://schemas.openxmlformats.org/officeDocument/2006/relationships/slide" Target="slide14.xml"/><Relationship Id="rId10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93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96.bin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106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16.wmf"/><Relationship Id="rId26" Type="http://schemas.openxmlformats.org/officeDocument/2006/relationships/image" Target="../media/image120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19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121.jpeg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14.wmf"/><Relationship Id="rId22" Type="http://schemas.openxmlformats.org/officeDocument/2006/relationships/image" Target="../media/image1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Relationship Id="rId9" Type="http://schemas.openxmlformats.org/officeDocument/2006/relationships/image" Target="../media/image1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3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41.wmf"/><Relationship Id="rId18" Type="http://schemas.openxmlformats.org/officeDocument/2006/relationships/oleObject" Target="../embeddings/oleObject12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14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40.wmf"/><Relationship Id="rId5" Type="http://schemas.openxmlformats.org/officeDocument/2006/relationships/image" Target="../media/image146.jpeg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23.bin"/><Relationship Id="rId19" Type="http://schemas.openxmlformats.org/officeDocument/2006/relationships/image" Target="../media/image144.wmf"/><Relationship Id="rId4" Type="http://schemas.openxmlformats.org/officeDocument/2006/relationships/image" Target="../media/image145.jpeg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25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153.wmf"/><Relationship Id="rId26" Type="http://schemas.openxmlformats.org/officeDocument/2006/relationships/image" Target="../media/image157.wmf"/><Relationship Id="rId39" Type="http://schemas.openxmlformats.org/officeDocument/2006/relationships/oleObject" Target="../embeddings/oleObject145.bin"/><Relationship Id="rId21" Type="http://schemas.openxmlformats.org/officeDocument/2006/relationships/oleObject" Target="../embeddings/oleObject136.bin"/><Relationship Id="rId34" Type="http://schemas.openxmlformats.org/officeDocument/2006/relationships/image" Target="../media/image161.wmf"/><Relationship Id="rId42" Type="http://schemas.openxmlformats.org/officeDocument/2006/relationships/image" Target="../media/image165.wmf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2.wmf"/><Relationship Id="rId20" Type="http://schemas.openxmlformats.org/officeDocument/2006/relationships/image" Target="../media/image154.wmf"/><Relationship Id="rId29" Type="http://schemas.openxmlformats.org/officeDocument/2006/relationships/oleObject" Target="../embeddings/oleObject140.bin"/><Relationship Id="rId41" Type="http://schemas.openxmlformats.org/officeDocument/2006/relationships/oleObject" Target="../embeddings/oleObject146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31.bin"/><Relationship Id="rId24" Type="http://schemas.openxmlformats.org/officeDocument/2006/relationships/image" Target="../media/image156.wmf"/><Relationship Id="rId32" Type="http://schemas.openxmlformats.org/officeDocument/2006/relationships/image" Target="../media/image160.wmf"/><Relationship Id="rId37" Type="http://schemas.openxmlformats.org/officeDocument/2006/relationships/oleObject" Target="../embeddings/oleObject144.bin"/><Relationship Id="rId40" Type="http://schemas.openxmlformats.org/officeDocument/2006/relationships/image" Target="../media/image164.wmf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7.bin"/><Relationship Id="rId28" Type="http://schemas.openxmlformats.org/officeDocument/2006/relationships/image" Target="../media/image158.wmf"/><Relationship Id="rId36" Type="http://schemas.openxmlformats.org/officeDocument/2006/relationships/image" Target="../media/image162.wmf"/><Relationship Id="rId10" Type="http://schemas.openxmlformats.org/officeDocument/2006/relationships/image" Target="../media/image149.wmf"/><Relationship Id="rId19" Type="http://schemas.openxmlformats.org/officeDocument/2006/relationships/oleObject" Target="../embeddings/oleObject135.bin"/><Relationship Id="rId31" Type="http://schemas.openxmlformats.org/officeDocument/2006/relationships/oleObject" Target="../embeddings/oleObject141.bin"/><Relationship Id="rId4" Type="http://schemas.openxmlformats.org/officeDocument/2006/relationships/image" Target="../media/image166.jpeg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51.wmf"/><Relationship Id="rId22" Type="http://schemas.openxmlformats.org/officeDocument/2006/relationships/image" Target="../media/image155.wmf"/><Relationship Id="rId27" Type="http://schemas.openxmlformats.org/officeDocument/2006/relationships/oleObject" Target="../embeddings/oleObject139.bin"/><Relationship Id="rId30" Type="http://schemas.openxmlformats.org/officeDocument/2006/relationships/image" Target="../media/image159.wmf"/><Relationship Id="rId35" Type="http://schemas.openxmlformats.org/officeDocument/2006/relationships/oleObject" Target="../embeddings/oleObject143.bin"/><Relationship Id="rId8" Type="http://schemas.openxmlformats.org/officeDocument/2006/relationships/image" Target="../media/image148.wmf"/><Relationship Id="rId3" Type="http://schemas.openxmlformats.org/officeDocument/2006/relationships/notesSlide" Target="../notesSlides/notesSlide22.xml"/><Relationship Id="rId12" Type="http://schemas.openxmlformats.org/officeDocument/2006/relationships/image" Target="../media/image150.wmf"/><Relationship Id="rId17" Type="http://schemas.openxmlformats.org/officeDocument/2006/relationships/oleObject" Target="../embeddings/oleObject134.bin"/><Relationship Id="rId25" Type="http://schemas.openxmlformats.org/officeDocument/2006/relationships/oleObject" Target="../embeddings/oleObject138.bin"/><Relationship Id="rId33" Type="http://schemas.openxmlformats.org/officeDocument/2006/relationships/oleObject" Target="../embeddings/oleObject142.bin"/><Relationship Id="rId38" Type="http://schemas.openxmlformats.org/officeDocument/2006/relationships/image" Target="../media/image1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8.jpeg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4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76.wmf"/><Relationship Id="rId3" Type="http://schemas.openxmlformats.org/officeDocument/2006/relationships/image" Target="../media/image177.jpeg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5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5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172.wmf"/><Relationship Id="rId4" Type="http://schemas.openxmlformats.org/officeDocument/2006/relationships/image" Target="../media/image178.jpeg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7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86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85.wmf"/><Relationship Id="rId5" Type="http://schemas.openxmlformats.org/officeDocument/2006/relationships/image" Target="../media/image182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8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90.wmf"/><Relationship Id="rId18" Type="http://schemas.openxmlformats.org/officeDocument/2006/relationships/oleObject" Target="../embeddings/oleObject16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1.jpeg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92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87.wmf"/><Relationship Id="rId11" Type="http://schemas.openxmlformats.org/officeDocument/2006/relationships/image" Target="../media/image189.wmf"/><Relationship Id="rId5" Type="http://schemas.openxmlformats.org/officeDocument/2006/relationships/oleObject" Target="../embeddings/oleObject160.bin"/><Relationship Id="rId15" Type="http://schemas.openxmlformats.org/officeDocument/2006/relationships/image" Target="../media/image191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93.wmf"/><Relationship Id="rId4" Type="http://schemas.openxmlformats.org/officeDocument/2006/relationships/image" Target="../media/image194.jpeg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6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16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38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9.bin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36.wmf"/><Relationship Id="rId8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8153" y="2932453"/>
            <a:ext cx="8609326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13</a:t>
            </a: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章　交变电流　电磁波　传感器</a:t>
            </a:r>
          </a:p>
        </p:txBody>
      </p:sp>
      <p:sp>
        <p:nvSpPr>
          <p:cNvPr id="9" name="Rectangle 2"/>
          <p:cNvSpPr txBox="1"/>
          <p:nvPr/>
        </p:nvSpPr>
        <p:spPr>
          <a:xfrm>
            <a:off x="4571926" y="1943052"/>
            <a:ext cx="2808312" cy="884933"/>
          </a:xfrm>
          <a:prstGeom prst="rect">
            <a:avLst/>
          </a:prstGeom>
          <a:noFill/>
          <a:ln w="9525">
            <a:noFill/>
          </a:ln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 理</a:t>
            </a:r>
            <a:endParaRPr lang="zh-CN" altLang="en-US" sz="4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774" y="641949"/>
            <a:ext cx="5760640" cy="1015459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 algn="ctr"/>
            <a:r>
              <a:rPr lang="zh-CN" altLang="en-US" sz="6000" b="1" spc="15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北京高考复习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48FD4-2B45-E720-E78A-5F01BF72AF40}"/>
              </a:ext>
            </a:extLst>
          </p:cNvPr>
          <p:cNvSpPr txBox="1">
            <a:spLocks noChangeArrowheads="1"/>
          </p:cNvSpPr>
          <p:nvPr/>
        </p:nvSpPr>
        <p:spPr>
          <a:xfrm>
            <a:off x="7596262" y="4695313"/>
            <a:ext cx="4000814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95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bg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北京八中少儿班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323925"/>
            <a:ext cx="11718000" cy="2968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　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如图所示,边长为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的正方形线圈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的匝数为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,总电阻为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,外电路的电阻为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的中点和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的中点的连线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'恰好位于匀强磁场的边界线上,磁场的磁感应强度为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若线圈从图示位置开始,以角速度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绕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'匀速转动,则以下判断中不正确的是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A.闭合电路中感应电动势瞬时值的表达式为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(V)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B.在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时刻,磁场穿过线圈的磁通量为零,但此时磁通量随时间变化最快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9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028" y="2124114"/>
            <a:ext cx="1664045" cy="259228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91432"/>
              </p:ext>
            </p:extLst>
          </p:nvPr>
        </p:nvGraphicFramePr>
        <p:xfrm>
          <a:off x="1295044" y="2628170"/>
          <a:ext cx="4000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5" imgW="10668000" imgH="17373600" progId="Equation.DSMT4">
                  <p:embed/>
                </p:oleObj>
              </mc:Choice>
              <mc:Fallback>
                <p:oleObj name="Equation" r:id="rId5" imgW="106680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044" y="2628170"/>
                        <a:ext cx="40004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7470" y="3276242"/>
            <a:ext cx="11718000" cy="1507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C.从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=0到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85" kern="0" spc="16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时间内,电阻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730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D.从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=0到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85" kern="0" spc="16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时间内,通过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408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11222"/>
              </p:ext>
            </p:extLst>
          </p:nvPr>
        </p:nvGraphicFramePr>
        <p:xfrm>
          <a:off x="2028249" y="3418165"/>
          <a:ext cx="4000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7" imgW="10668000" imgH="17373600" progId="Equation.DSMT4">
                  <p:embed/>
                </p:oleObj>
              </mc:Choice>
              <mc:Fallback>
                <p:oleObj name="Equation" r:id="rId7" imgW="10668000" imgH="173736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249" y="3418165"/>
                        <a:ext cx="40004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85664"/>
              </p:ext>
            </p:extLst>
          </p:nvPr>
        </p:nvGraphicFramePr>
        <p:xfrm>
          <a:off x="6448045" y="3381032"/>
          <a:ext cx="1362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9" imgW="35966400" imgH="19812000" progId="Equation.DSMT4">
                  <p:embed/>
                </p:oleObj>
              </mc:Choice>
              <mc:Fallback>
                <p:oleObj name="Equation" r:id="rId9" imgW="35966400" imgH="198120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045" y="3381032"/>
                        <a:ext cx="13620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458184"/>
              </p:ext>
            </p:extLst>
          </p:nvPr>
        </p:nvGraphicFramePr>
        <p:xfrm>
          <a:off x="2045133" y="4228522"/>
          <a:ext cx="4000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11" imgW="10668000" imgH="17373600" progId="Equation.DSMT4">
                  <p:embed/>
                </p:oleObj>
              </mc:Choice>
              <mc:Fallback>
                <p:oleObj name="Equation" r:id="rId11" imgW="10668000" imgH="173736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133" y="4228522"/>
                        <a:ext cx="40004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72338"/>
              </p:ext>
            </p:extLst>
          </p:nvPr>
        </p:nvGraphicFramePr>
        <p:xfrm>
          <a:off x="5784945" y="4191389"/>
          <a:ext cx="9525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13" imgW="25298400" imgH="19812000" progId="Equation.DSMT4">
                  <p:embed/>
                </p:oleObj>
              </mc:Choice>
              <mc:Fallback>
                <p:oleObj name="Equation" r:id="rId13" imgW="25298400" imgH="198120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45" y="4191389"/>
                        <a:ext cx="9525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2"/>
          <p:cNvSpPr txBox="1"/>
          <p:nvPr/>
        </p:nvSpPr>
        <p:spPr>
          <a:xfrm>
            <a:off x="10984050" y="1560794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323925"/>
            <a:ext cx="11718000" cy="4408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" kern="0" spc="34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感应电动势的最大值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nBSω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3220" kern="0" spc="-66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,故闭合电路中感应电动势瞬时值的表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达式为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(V),A错误。由题可知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时刻,线圈转了90°,此时穿过线圈的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磁通量为0,感应电动势最大,故此时磁通量随时间变化最快,B正确。从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=0到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时间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内,该交变电压的有效值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1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,由闭合电路欧姆定律有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45" kern="0" spc="198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730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,C正确。根据电流的定义式有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425" kern="0" spc="-15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,根据闭合电路欧姆定律有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75"/>
              </a:spcBef>
              <a:buNone/>
            </a:pPr>
            <a:r>
              <a:rPr lang="zh-CN" altLang="en-US" sz="1425" kern="0" spc="-15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00" kern="0" spc="182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,根据法拉第电磁感应定律有</a:t>
            </a:r>
            <a:r>
              <a:rPr lang="zh-CN" altLang="en-US" sz="1425" kern="0" spc="37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85" kern="0" spc="174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,其中Δ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Φ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85" kern="0" spc="-125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408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,D正确。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14284"/>
              </p:ext>
            </p:extLst>
          </p:nvPr>
        </p:nvGraphicFramePr>
        <p:xfrm>
          <a:off x="6032837" y="491569"/>
          <a:ext cx="323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Equation" r:id="rId4" imgW="8534400" imgH="18288000" progId="Equation.DSMT4">
                  <p:embed/>
                </p:oleObj>
              </mc:Choice>
              <mc:Fallback>
                <p:oleObj name="Equation" r:id="rId4" imgW="8534400" imgH="18288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37" y="491569"/>
                        <a:ext cx="3238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26657"/>
              </p:ext>
            </p:extLst>
          </p:nvPr>
        </p:nvGraphicFramePr>
        <p:xfrm>
          <a:off x="1621852" y="115569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Equation" r:id="rId6" imgW="5791200" imgH="17373600" progId="Equation.DSMT4">
                  <p:embed/>
                </p:oleObj>
              </mc:Choice>
              <mc:Fallback>
                <p:oleObj name="Equation" r:id="rId6" imgW="57912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852" y="1155699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5671"/>
              </p:ext>
            </p:extLst>
          </p:nvPr>
        </p:nvGraphicFramePr>
        <p:xfrm>
          <a:off x="6542136" y="1155699"/>
          <a:ext cx="400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Equation" r:id="rId8" imgW="10668000" imgH="17373600" progId="Equation.DSMT4">
                  <p:embed/>
                </p:oleObj>
              </mc:Choice>
              <mc:Fallback>
                <p:oleObj name="Equation" r:id="rId8" imgW="10668000" imgH="173736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136" y="1155699"/>
                        <a:ext cx="400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8571"/>
              </p:ext>
            </p:extLst>
          </p:nvPr>
        </p:nvGraphicFramePr>
        <p:xfrm>
          <a:off x="10524241" y="1863352"/>
          <a:ext cx="400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Equation" r:id="rId10" imgW="10668000" imgH="17373600" progId="Equation.DSMT4">
                  <p:embed/>
                </p:oleObj>
              </mc:Choice>
              <mc:Fallback>
                <p:oleObj name="Equation" r:id="rId10" imgW="10668000" imgH="173736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4241" y="1863352"/>
                        <a:ext cx="400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5205"/>
              </p:ext>
            </p:extLst>
          </p:nvPr>
        </p:nvGraphicFramePr>
        <p:xfrm>
          <a:off x="3891452" y="2592895"/>
          <a:ext cx="4286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12" imgW="11277600" imgH="18288000" progId="Equation.DSMT4">
                  <p:embed/>
                </p:oleObj>
              </mc:Choice>
              <mc:Fallback>
                <p:oleObj name="Equation" r:id="rId12" imgW="11277600" imgH="182880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452" y="2592895"/>
                        <a:ext cx="428625" cy="695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8164"/>
              </p:ext>
            </p:extLst>
          </p:nvPr>
        </p:nvGraphicFramePr>
        <p:xfrm>
          <a:off x="7731050" y="2592709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14" imgW="16764000" imgH="17373600" progId="Equation.DSMT4">
                  <p:embed/>
                </p:oleObj>
              </mc:Choice>
              <mc:Fallback>
                <p:oleObj name="Equation" r:id="rId14" imgW="16764000" imgH="173736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050" y="2592709"/>
                        <a:ext cx="6381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67556"/>
              </p:ext>
            </p:extLst>
          </p:nvPr>
        </p:nvGraphicFramePr>
        <p:xfrm>
          <a:off x="1924625" y="3332244"/>
          <a:ext cx="1362074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Equation" r:id="rId16" imgW="35966400" imgH="19812000" progId="Equation.DSMT4">
                  <p:embed/>
                </p:oleObj>
              </mc:Choice>
              <mc:Fallback>
                <p:oleObj name="Equation" r:id="rId16" imgW="35966400" imgH="198120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625" y="3332244"/>
                        <a:ext cx="1362074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97040"/>
              </p:ext>
            </p:extLst>
          </p:nvPr>
        </p:nvGraphicFramePr>
        <p:xfrm>
          <a:off x="7564873" y="3493164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" name="Equation" r:id="rId18" imgW="4267200" imgH="8229600" progId="Equation.DSMT4">
                  <p:embed/>
                </p:oleObj>
              </mc:Choice>
              <mc:Fallback>
                <p:oleObj name="Equation" r:id="rId18" imgW="4267200" imgH="82296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873" y="3493164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99074"/>
              </p:ext>
            </p:extLst>
          </p:nvPr>
        </p:nvGraphicFramePr>
        <p:xfrm>
          <a:off x="395462" y="4245132"/>
          <a:ext cx="16192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20" imgW="4267200" imgH="8229600" progId="Equation.DSMT4">
                  <p:embed/>
                </p:oleObj>
              </mc:Choice>
              <mc:Fallback>
                <p:oleObj name="Equation" r:id="rId20" imgW="4267200" imgH="82296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62" y="4245132"/>
                        <a:ext cx="161925" cy="314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646072"/>
              </p:ext>
            </p:extLst>
          </p:nvPr>
        </p:nvGraphicFramePr>
        <p:xfrm>
          <a:off x="729960" y="4074501"/>
          <a:ext cx="6381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" name="Equation" r:id="rId22" imgW="16764000" imgH="18592800" progId="Equation.DSMT4">
                  <p:embed/>
                </p:oleObj>
              </mc:Choice>
              <mc:Fallback>
                <p:oleObj name="Equation" r:id="rId22" imgW="16764000" imgH="18592800" progId="Equation.DSMT4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60" y="4074501"/>
                        <a:ext cx="6381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45538"/>
              </p:ext>
            </p:extLst>
          </p:nvPr>
        </p:nvGraphicFramePr>
        <p:xfrm>
          <a:off x="5116635" y="4245132"/>
          <a:ext cx="228599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Equation" r:id="rId24" imgW="6096000" imgH="8229600" progId="Equation.DSMT4">
                  <p:embed/>
                </p:oleObj>
              </mc:Choice>
              <mc:Fallback>
                <p:oleObj name="Equation" r:id="rId24" imgW="6096000" imgH="8229600" progId="Equation.DSMT4">
                  <p:embed/>
                  <p:pic>
                    <p:nvPicPr>
                      <p:cNvPr id="24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635" y="4245132"/>
                        <a:ext cx="228599" cy="314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48314"/>
              </p:ext>
            </p:extLst>
          </p:nvPr>
        </p:nvGraphicFramePr>
        <p:xfrm>
          <a:off x="5517808" y="4121345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Equation" r:id="rId26" imgW="15849600" imgH="17373600" progId="Equation.DSMT4">
                  <p:embed/>
                </p:oleObj>
              </mc:Choice>
              <mc:Fallback>
                <p:oleObj name="Equation" r:id="rId26" imgW="15849600" imgH="17373600" progId="Equation.DSMT4">
                  <p:embed/>
                  <p:pic>
                    <p:nvPicPr>
                      <p:cNvPr id="26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808" y="4121345"/>
                        <a:ext cx="6000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96224"/>
              </p:ext>
            </p:extLst>
          </p:nvPr>
        </p:nvGraphicFramePr>
        <p:xfrm>
          <a:off x="7415992" y="412134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28" imgW="5791200" imgH="17373600" progId="Equation.DSMT4">
                  <p:embed/>
                </p:oleObj>
              </mc:Choice>
              <mc:Fallback>
                <p:oleObj name="Equation" r:id="rId28" imgW="5791200" imgH="17373600" progId="Equation.DSMT4">
                  <p:embed/>
                  <p:pic>
                    <p:nvPicPr>
                      <p:cNvPr id="28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992" y="4121345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072"/>
              </p:ext>
            </p:extLst>
          </p:nvPr>
        </p:nvGraphicFramePr>
        <p:xfrm>
          <a:off x="9689556" y="4084212"/>
          <a:ext cx="952499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Equation" r:id="rId30" imgW="25298400" imgH="19812000" progId="Equation.DSMT4">
                  <p:embed/>
                </p:oleObj>
              </mc:Choice>
              <mc:Fallback>
                <p:oleObj name="Equation" r:id="rId30" imgW="25298400" imgH="19812000" progId="Equation.DSMT4">
                  <p:embed/>
                  <p:pic>
                    <p:nvPicPr>
                      <p:cNvPr id="3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556" y="4084212"/>
                        <a:ext cx="952499" cy="752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2346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例</a:t>
            </a:r>
            <a:r>
              <a:rPr lang="en-US" altLang="zh-CN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 </a:t>
            </a: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(结合图像求有效值)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的单匝正方形线框处在匀强磁场中,磁场方向与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线框平面垂直,磁感应强度随时间变化规律如图所示(前半个周期为正弦波形的一半),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线框的电阻为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,则线框中感应电流的功率为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3220" kern="0" spc="255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B.</a:t>
            </a:r>
            <a:r>
              <a:rPr lang="zh-CN" altLang="en-US" sz="3220" kern="0" spc="270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5466" y="1326316"/>
            <a:ext cx="2401231" cy="192098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4405"/>
              </p:ext>
            </p:extLst>
          </p:nvPr>
        </p:nvGraphicFramePr>
        <p:xfrm>
          <a:off x="765483" y="201559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5" imgW="19507200" imgH="18288000" progId="Equation.DSMT4">
                  <p:embed/>
                </p:oleObj>
              </mc:Choice>
              <mc:Fallback>
                <p:oleObj name="Equation" r:id="rId5" imgW="19507200" imgH="182880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483" y="201559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45771"/>
              </p:ext>
            </p:extLst>
          </p:nvPr>
        </p:nvGraphicFramePr>
        <p:xfrm>
          <a:off x="3003508" y="2015593"/>
          <a:ext cx="7524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7" imgW="19812000" imgH="18288000" progId="Equation.DSMT4">
                  <p:embed/>
                </p:oleObj>
              </mc:Choice>
              <mc:Fallback>
                <p:oleObj name="Equation" r:id="rId7" imgW="19812000" imgH="18288000" progId="Equation.DSMT4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3508" y="2015593"/>
                        <a:ext cx="7524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004504" y="1944066"/>
            <a:ext cx="3815894" cy="74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3220" kern="0" spc="248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D.</a:t>
            </a:r>
            <a:r>
              <a:rPr lang="zh-CN" altLang="en-US" sz="3220" kern="0" spc="255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45265"/>
              </p:ext>
            </p:extLst>
          </p:nvPr>
        </p:nvGraphicFramePr>
        <p:xfrm>
          <a:off x="5285103" y="2015593"/>
          <a:ext cx="72390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9" imgW="19202400" imgH="18288000" progId="Equation.DSMT4">
                  <p:embed/>
                </p:oleObj>
              </mc:Choice>
              <mc:Fallback>
                <p:oleObj name="Equation" r:id="rId9" imgW="19202400" imgH="18288000" progId="Equation.DSMT4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5103" y="2015593"/>
                        <a:ext cx="72390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72553"/>
              </p:ext>
            </p:extLst>
          </p:nvPr>
        </p:nvGraphicFramePr>
        <p:xfrm>
          <a:off x="7530487" y="201559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11" imgW="19507200" imgH="18288000" progId="Equation.DSMT4">
                  <p:embed/>
                </p:oleObj>
              </mc:Choice>
              <mc:Fallback>
                <p:oleObj name="Equation" r:id="rId11" imgW="19507200" imgH="18288000" progId="Equation.DSMT4">
                  <p:embed/>
                  <p:pic>
                    <p:nvPicPr>
                      <p:cNvPr id="0" name="图片 921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30487" y="201559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8"/>
          <p:cNvSpPr txBox="1"/>
          <p:nvPr/>
        </p:nvSpPr>
        <p:spPr>
          <a:xfrm>
            <a:off x="6732166" y="1512018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2AEE756-FA02-47B1-A8BE-FC7B5ADE3CEE}"/>
              </a:ext>
            </a:extLst>
          </p:cNvPr>
          <p:cNvSpPr txBox="1"/>
          <p:nvPr/>
        </p:nvSpPr>
        <p:spPr>
          <a:xfrm>
            <a:off x="323454" y="3060229"/>
            <a:ext cx="11831400" cy="3696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根据题意可知,前半个周期感应电动势的最大值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0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3090" kern="0" spc="-1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(注:前半个周期产生的是正弦式交变电流),则前半个周期感应电动势的有效值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195" kern="0" spc="17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85" kern="0" spc="376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,后半个周期感应电动势大小恒定不变(注: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20" kern="0" spc="57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195" kern="0" spc="190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图线斜率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的绝对值不变),有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4230" kern="0" spc="-63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70" kern="0" spc="265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,线框一个周期内产生的焦耳热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70" kern="0" spc="2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5" kern="0" spc="-78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970" kern="0" spc="2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5" kern="0" spc="-78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25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2C7C2E5-C70F-4BC6-A047-8FC31C56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48712"/>
              </p:ext>
            </p:extLst>
          </p:nvPr>
        </p:nvGraphicFramePr>
        <p:xfrm>
          <a:off x="8888084" y="3137624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13" imgW="6705600" imgH="17373600" progId="Equation.DSMT4">
                  <p:embed/>
                </p:oleObj>
              </mc:Choice>
              <mc:Fallback>
                <p:oleObj name="Equation" r:id="rId13" imgW="6705600" imgH="173736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88084" y="3137624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B635CFD2-4AAB-4CE8-8BA9-F689F5E0C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491213"/>
              </p:ext>
            </p:extLst>
          </p:nvPr>
        </p:nvGraphicFramePr>
        <p:xfrm>
          <a:off x="9731695" y="3137625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15" imgW="10363200" imgH="17373600" progId="Equation.DSMT4">
                  <p:embed/>
                </p:oleObj>
              </mc:Choice>
              <mc:Fallback>
                <p:oleObj name="Equation" r:id="rId15" imgW="10363200" imgH="17373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31695" y="3137625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C85397CD-9CCE-4CC6-8BC7-A6ABD248E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14434"/>
              </p:ext>
            </p:extLst>
          </p:nvPr>
        </p:nvGraphicFramePr>
        <p:xfrm>
          <a:off x="10351467" y="3137624"/>
          <a:ext cx="7143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17" imgW="18897600" imgH="18288000" progId="Equation.DSMT4">
                  <p:embed/>
                </p:oleObj>
              </mc:Choice>
              <mc:Fallback>
                <p:oleObj name="Equation" r:id="rId17" imgW="18897600" imgH="182880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51467" y="3137624"/>
                        <a:ext cx="7143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B5AF7816-EC9F-4644-BFDD-E64363424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72911"/>
              </p:ext>
            </p:extLst>
          </p:nvPr>
        </p:nvGraphicFramePr>
        <p:xfrm>
          <a:off x="759444" y="4594146"/>
          <a:ext cx="4286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19" imgW="11277600" imgH="18288000" progId="Equation.DSMT4">
                  <p:embed/>
                </p:oleObj>
              </mc:Choice>
              <mc:Fallback>
                <p:oleObj name="Equation" r:id="rId19" imgW="11277600" imgH="182880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9444" y="4594146"/>
                        <a:ext cx="4286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701F8C4-33DD-45C7-A561-0055B64B2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0590"/>
              </p:ext>
            </p:extLst>
          </p:nvPr>
        </p:nvGraphicFramePr>
        <p:xfrm>
          <a:off x="1360642" y="4538038"/>
          <a:ext cx="8953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21" imgW="23774400" imgH="18897600" progId="Equation.DSMT4">
                  <p:embed/>
                </p:oleObj>
              </mc:Choice>
              <mc:Fallback>
                <p:oleObj name="Equation" r:id="rId21" imgW="23774400" imgH="188976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60642" y="4538038"/>
                        <a:ext cx="8953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10B354C5-DC93-42C9-9FD5-00016463D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983816"/>
              </p:ext>
            </p:extLst>
          </p:nvPr>
        </p:nvGraphicFramePr>
        <p:xfrm>
          <a:off x="8099788" y="4428381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23" imgW="12192000" imgH="17373600" progId="Equation.DSMT4">
                  <p:embed/>
                </p:oleObj>
              </mc:Choice>
              <mc:Fallback>
                <p:oleObj name="Equation" r:id="rId23" imgW="12192000" imgH="17373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99788" y="4428381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6C82ADD5-68E2-4B9D-8374-972BD5940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58439"/>
              </p:ext>
            </p:extLst>
          </p:nvPr>
        </p:nvGraphicFramePr>
        <p:xfrm>
          <a:off x="8692821" y="4390739"/>
          <a:ext cx="647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25" imgW="17068800" imgH="18288000" progId="Equation.DSMT4">
                  <p:embed/>
                </p:oleObj>
              </mc:Choice>
              <mc:Fallback>
                <p:oleObj name="Equation" r:id="rId25" imgW="17068800" imgH="182880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692821" y="4390739"/>
                        <a:ext cx="6477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8F2104E-9190-4492-A9C9-7B82B064D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63361"/>
              </p:ext>
            </p:extLst>
          </p:nvPr>
        </p:nvGraphicFramePr>
        <p:xfrm>
          <a:off x="3079844" y="5339414"/>
          <a:ext cx="443619" cy="9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27" imgW="12192000" imgH="26212800" progId="Equation.DSMT4">
                  <p:embed/>
                </p:oleObj>
              </mc:Choice>
              <mc:Fallback>
                <p:oleObj name="Equation" r:id="rId27" imgW="12192000" imgH="262128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79844" y="5339414"/>
                        <a:ext cx="443619" cy="96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D69B9EC2-BBDB-451B-8663-07C108450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04598"/>
              </p:ext>
            </p:extLst>
          </p:nvPr>
        </p:nvGraphicFramePr>
        <p:xfrm>
          <a:off x="3954343" y="5301016"/>
          <a:ext cx="7143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29" imgW="18897600" imgH="18288000" progId="Equation.DSMT4">
                  <p:embed/>
                </p:oleObj>
              </mc:Choice>
              <mc:Fallback>
                <p:oleObj name="Equation" r:id="rId29" imgW="18897600" imgH="182880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954343" y="5301016"/>
                        <a:ext cx="7143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D97F4142-2A1B-42C5-9A05-4995DF2F8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939428"/>
              </p:ext>
            </p:extLst>
          </p:nvPr>
        </p:nvGraphicFramePr>
        <p:xfrm>
          <a:off x="9644774" y="5317233"/>
          <a:ext cx="3809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31" imgW="10058400" imgH="18288000" progId="Equation.DSMT4">
                  <p:embed/>
                </p:oleObj>
              </mc:Choice>
              <mc:Fallback>
                <p:oleObj name="Equation" r:id="rId31" imgW="10058400" imgH="18288000" progId="Equation.DSMT4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644774" y="5317233"/>
                        <a:ext cx="3809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F3BB5222-AF61-47D8-96EF-7A2547F97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00910"/>
              </p:ext>
            </p:extLst>
          </p:nvPr>
        </p:nvGraphicFramePr>
        <p:xfrm>
          <a:off x="10102274" y="5355073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33" imgW="6705600" imgH="17373600" progId="Equation.DSMT4">
                  <p:embed/>
                </p:oleObj>
              </mc:Choice>
              <mc:Fallback>
                <p:oleObj name="Equation" r:id="rId33" imgW="6705600" imgH="17373600" progId="Equation.DSMT4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102274" y="5355073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E7494BFF-40CF-461F-9A57-66EBCB2CB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83085"/>
              </p:ext>
            </p:extLst>
          </p:nvPr>
        </p:nvGraphicFramePr>
        <p:xfrm>
          <a:off x="10532022" y="5317233"/>
          <a:ext cx="3809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35" imgW="10058400" imgH="18288000" progId="Equation.DSMT4">
                  <p:embed/>
                </p:oleObj>
              </mc:Choice>
              <mc:Fallback>
                <p:oleObj name="Equation" r:id="rId35" imgW="10058400" imgH="18288000" progId="Equation.DSMT4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532022" y="5317233"/>
                        <a:ext cx="3809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952AA30A-2041-4902-8D83-B0D3DC509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05761"/>
              </p:ext>
            </p:extLst>
          </p:nvPr>
        </p:nvGraphicFramePr>
        <p:xfrm>
          <a:off x="10989522" y="5355073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37" imgW="6705600" imgH="17373600" progId="Equation.DSMT4">
                  <p:embed/>
                </p:oleObj>
              </mc:Choice>
              <mc:Fallback>
                <p:oleObj name="Equation" r:id="rId37" imgW="6705600" imgH="17373600" progId="Equation.DSMT4">
                  <p:embed/>
                  <p:pic>
                    <p:nvPicPr>
                      <p:cNvPr id="17" name="对象 16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989522" y="5355073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420DDE8F-1EA8-4CCF-8CE2-CED6DF37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74479"/>
              </p:ext>
            </p:extLst>
          </p:nvPr>
        </p:nvGraphicFramePr>
        <p:xfrm>
          <a:off x="1907228" y="615657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39" imgW="19507200" imgH="18288000" progId="Equation.DSMT4">
                  <p:embed/>
                </p:oleObj>
              </mc:Choice>
              <mc:Fallback>
                <p:oleObj name="Equation" r:id="rId39" imgW="19507200" imgH="18288000" progId="Equation.DSMT4">
                  <p:embed/>
                  <p:pic>
                    <p:nvPicPr>
                      <p:cNvPr id="18" name="对象 17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07228" y="615657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983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关键</a:t>
            </a:r>
            <a:r>
              <a:rPr lang="en-US" altLang="zh-CN" sz="24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其他交变电流有效值的计算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(1)计算有效值时要根据电流的热效应,抓住“三同”:“相同时间”内“相同电阻”上</a:t>
            </a:r>
            <a:br>
              <a:rPr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产生“相同热量”,列式求解。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(2)分段计算热量并求和得出一个周期内产生的总热量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(3)利用公式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Rt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kern="0" spc="-6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可分别求得电流有效值和电压有效值。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(4)若交变电流图像部分是正弦(或余弦)函数图像或图像的一部分,则其中的</a:t>
            </a:r>
            <a:r>
              <a:rPr lang="zh-CN" altLang="en-US" sz="240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周期(必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须是从零至最大值或从最大值至零)和</a:t>
            </a:r>
            <a:r>
              <a:rPr lang="zh-CN" altLang="en-US" sz="240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周期部分可直接应用正弦式交变电流有效值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与最大值间的关系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kern="0" spc="1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kern="0" spc="1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  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分析。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338372"/>
              </p:ext>
            </p:extLst>
          </p:nvPr>
        </p:nvGraphicFramePr>
        <p:xfrm>
          <a:off x="3593141" y="3030753"/>
          <a:ext cx="337551" cy="58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4" imgW="10668000" imgH="18288000" progId="Equation.DSMT4">
                  <p:embed/>
                </p:oleObj>
              </mc:Choice>
              <mc:Fallback>
                <p:oleObj name="Equation" r:id="rId4" imgW="10668000" imgH="18288000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3141" y="3030753"/>
                        <a:ext cx="337551" cy="5866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93025"/>
              </p:ext>
            </p:extLst>
          </p:nvPr>
        </p:nvGraphicFramePr>
        <p:xfrm>
          <a:off x="10218026" y="36068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6" imgW="5791200" imgH="17373600" progId="Equation.DSMT4">
                  <p:embed/>
                </p:oleObj>
              </mc:Choice>
              <mc:Fallback>
                <p:oleObj name="Equation" r:id="rId6" imgW="5791200" imgH="17373600" progId="Equation.DSMT4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18026" y="36068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78111"/>
              </p:ext>
            </p:extLst>
          </p:nvPr>
        </p:nvGraphicFramePr>
        <p:xfrm>
          <a:off x="5422483" y="410116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8" imgW="5791200" imgH="17373600" progId="Equation.DSMT4">
                  <p:embed/>
                </p:oleObj>
              </mc:Choice>
              <mc:Fallback>
                <p:oleObj name="Equation" r:id="rId8" imgW="5791200" imgH="17373600" progId="Equation.DSMT4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2483" y="410116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80783"/>
              </p:ext>
            </p:extLst>
          </p:nvPr>
        </p:nvGraphicFramePr>
        <p:xfrm>
          <a:off x="3143250" y="4658527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10" imgW="11277600" imgH="18288000" progId="Equation.DSMT4">
                  <p:embed/>
                </p:oleObj>
              </mc:Choice>
              <mc:Fallback>
                <p:oleObj name="Equation" r:id="rId10" imgW="11277600" imgH="18288000" progId="Equation.DSMT4">
                  <p:embed/>
                  <p:pic>
                    <p:nvPicPr>
                      <p:cNvPr id="0" name="图片 1126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3250" y="4658527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91673"/>
              </p:ext>
            </p:extLst>
          </p:nvPr>
        </p:nvGraphicFramePr>
        <p:xfrm>
          <a:off x="4251995" y="4658527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12" imgW="11277600" imgH="18288000" progId="Equation.DSMT4">
                  <p:embed/>
                </p:oleObj>
              </mc:Choice>
              <mc:Fallback>
                <p:oleObj name="Equation" r:id="rId12" imgW="11277600" imgH="18288000" progId="Equation.DSMT4">
                  <p:embed/>
                  <p:pic>
                    <p:nvPicPr>
                      <p:cNvPr id="0" name="图片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51995" y="4658527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1365945"/>
            <a:ext cx="6172034" cy="316989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变压器　远距离输电　实验</a:t>
            </a:r>
            <a:r>
              <a:rPr lang="en-US" altLang="zh-CN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探究变压器原、副线圈电压与匝数的关系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1441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实验:探究变压器原、副线圈电压与匝数的关系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1.实验电路图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9658" y="879637"/>
            <a:ext cx="2004915" cy="98801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68729" y="1775736"/>
            <a:ext cx="11087973" cy="936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.控制变量法</a:t>
            </a:r>
            <a:endParaRPr lang="zh-CN" altLang="en-US" sz="28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一定,研究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的关系。(2)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一定,研究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的关系。</a:t>
            </a:r>
            <a:endParaRPr lang="zh-CN" alt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2BDC8AD-FD9B-402F-A665-AE4310DCB1A3}"/>
              </a:ext>
            </a:extLst>
          </p:cNvPr>
          <p:cNvSpPr txBox="1"/>
          <p:nvPr/>
        </p:nvSpPr>
        <p:spPr>
          <a:xfrm>
            <a:off x="500338" y="2767594"/>
            <a:ext cx="11831400" cy="3750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保持原线圈的匝数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不变,改变副线圈的匝数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,研究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对副线圈电压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影响。</a:t>
            </a:r>
            <a:endParaRPr lang="zh-CN" altLang="en-US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估计被测电压的大致范围,选择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多用电表交流电压档适当量程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。若不知道被测电压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的大致范围,则应选择交流电压挡的最大量程进行测量。</a:t>
            </a:r>
            <a:endParaRPr lang="zh-CN" altLang="en-US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(2)组装可拆变压器:把两个线圈穿在闭合铁芯上,用交流电压挡测量输入、输出电压。</a:t>
            </a:r>
            <a:endParaRPr lang="zh-CN" altLang="en-US" dirty="0"/>
          </a:p>
          <a:p>
            <a:pPr lvl="0"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保持副线圈的匝数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和原线圈两端的电压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不变,研究原线圈的匝数对副线圈电压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的影响,重复以上操作。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3737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三、实验结论</a:t>
            </a:r>
            <a:endParaRPr lang="zh-CN" altLang="en-US" b="1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原、副线圈的电压比等于原、副线圈的匝数比。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在改变学生电源电压、线圈匝数前均要先断开电源开关,再进行操作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为保障人身安全,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学生电源的电压不能超过12 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,通电时不能用手接触裸露的导线和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接线柱。</a:t>
            </a:r>
            <a:endParaRPr lang="zh-CN" altLang="en-US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为了多用电表的安全,使用交流电压挡测电压时,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先用最大量程挡试测,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大致确定被测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电压后再选用合适的挡位进行测量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ADD1B-4757-4F70-A9F0-6607425FDE93}"/>
              </a:ext>
            </a:extLst>
          </p:cNvPr>
          <p:cNvSpPr txBox="1"/>
          <p:nvPr/>
        </p:nvSpPr>
        <p:spPr>
          <a:xfrm>
            <a:off x="468000" y="4157884"/>
            <a:ext cx="11831400" cy="2311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漏磁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,通过原、副线圈的每一匝的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磁通量不严格相等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原、副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有电阻,原、副线圈中的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焦耳热损耗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造成误差。</a:t>
            </a:r>
            <a:endParaRPr lang="zh-CN" altLang="en-US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铁芯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有磁损耗,形成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涡流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产生误差。以上情况造成的误差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使得 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E6D2E52-6961-4D95-8994-6BFB4211B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20328"/>
              </p:ext>
            </p:extLst>
          </p:nvPr>
        </p:nvGraphicFramePr>
        <p:xfrm>
          <a:off x="8816595" y="5515314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4" imgW="8229600" imgH="19202400" progId="Equation.DSMT4">
                  <p:embed/>
                </p:oleObj>
              </mc:Choice>
              <mc:Fallback>
                <p:oleObj name="Equation" r:id="rId4" imgW="8229600" imgH="192024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595" y="5515314"/>
                        <a:ext cx="314324" cy="723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65C4324-7E13-44DA-8B83-E272035B9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32234"/>
              </p:ext>
            </p:extLst>
          </p:nvPr>
        </p:nvGraphicFramePr>
        <p:xfrm>
          <a:off x="9303494" y="5515314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6" imgW="10058400" imgH="19202400" progId="Equation.DSMT4">
                  <p:embed/>
                </p:oleObj>
              </mc:Choice>
              <mc:Fallback>
                <p:oleObj name="Equation" r:id="rId6" imgW="10058400" imgH="192024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494" y="5515314"/>
                        <a:ext cx="3810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2800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理想变压器及其应用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一、</a:t>
            </a:r>
            <a:r>
              <a:rPr lang="zh-CN" altLang="en-US" sz="241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理想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变压器的基本特点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无漏磁,故原、副线圈中的</a:t>
            </a:r>
            <a:r>
              <a:rPr lang="zh-CN" altLang="en-US" sz="2410" i="1" kern="0" dirty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相同。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线圈无电阻,因此,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3090" kern="0" spc="-83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,套在同一铁芯上的线圈,无论是原线圈,还是副线圈,该比例都成立。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76275"/>
              </p:ext>
            </p:extLst>
          </p:nvPr>
        </p:nvGraphicFramePr>
        <p:xfrm>
          <a:off x="4643934" y="1332037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4" imgW="12192000" imgH="17373600" progId="Equation.DSMT4">
                  <p:embed/>
                </p:oleObj>
              </mc:Choice>
              <mc:Fallback>
                <p:oleObj name="Equation" r:id="rId4" imgW="12192000" imgH="173736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3934" y="1332037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91265"/>
              </p:ext>
            </p:extLst>
          </p:nvPr>
        </p:nvGraphicFramePr>
        <p:xfrm>
          <a:off x="3903080" y="1979242"/>
          <a:ext cx="457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6" imgW="12192000" imgH="17373600" progId="Equation.DSMT4">
                  <p:embed/>
                </p:oleObj>
              </mc:Choice>
              <mc:Fallback>
                <p:oleObj name="Equation" r:id="rId6" imgW="12192000" imgH="173736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3080" y="1979242"/>
                        <a:ext cx="457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35602"/>
              </p:ext>
            </p:extLst>
          </p:nvPr>
        </p:nvGraphicFramePr>
        <p:xfrm>
          <a:off x="697500" y="2556173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8" imgW="7620000" imgH="17373600" progId="Equation.DSMT4">
                  <p:embed/>
                </p:oleObj>
              </mc:Choice>
              <mc:Fallback>
                <p:oleObj name="Equation" r:id="rId8" imgW="7620000" imgH="173736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500" y="2556173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77129"/>
              </p:ext>
            </p:extLst>
          </p:nvPr>
        </p:nvGraphicFramePr>
        <p:xfrm>
          <a:off x="1155823" y="2556173"/>
          <a:ext cx="457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10" imgW="12192000" imgH="17373600" progId="Equation.DSMT4">
                  <p:embed/>
                </p:oleObj>
              </mc:Choice>
              <mc:Fallback>
                <p:oleObj name="Equation" r:id="rId10" imgW="12192000" imgH="173736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5823" y="2556173"/>
                        <a:ext cx="457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C6F15F36-CF21-4936-8123-B4721702D737}"/>
              </a:ext>
            </a:extLst>
          </p:cNvPr>
          <p:cNvSpPr txBox="1"/>
          <p:nvPr/>
        </p:nvSpPr>
        <p:spPr>
          <a:xfrm>
            <a:off x="395462" y="3125738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二、理想变压器的基本关系</a:t>
            </a:r>
            <a:endParaRPr lang="zh-CN" altLang="en-US" b="1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342765B-4897-4B37-80AF-B1E486E79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23734"/>
              </p:ext>
            </p:extLst>
          </p:nvPr>
        </p:nvGraphicFramePr>
        <p:xfrm>
          <a:off x="395462" y="3775569"/>
          <a:ext cx="11268000" cy="2813052"/>
        </p:xfrm>
        <a:graphic>
          <a:graphicData uri="http://schemas.openxmlformats.org/drawingml/2006/table">
            <a:tbl>
              <a:tblPr/>
              <a:tblGrid>
                <a:gridCol w="151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原线圈的输入功率等于副线圈的输出功率,即P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原、副线圈的电压比等于匝数比,即</a:t>
                      </a:r>
                      <a:r>
                        <a:rPr lang="zh-CN" altLang="en-US" sz="2790" kern="0" spc="-8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(1)只有一个副线圈时:</a:t>
                      </a:r>
                      <a:r>
                        <a:rPr lang="zh-CN" altLang="en-US" sz="2790" kern="0" spc="-7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(2)有多个副线圈时:由P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频率关系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,变压器不改变交变电流的频率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93ADDD1F-6B91-45C7-AED9-C3F93DBE3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76636"/>
              </p:ext>
            </p:extLst>
          </p:nvPr>
        </p:nvGraphicFramePr>
        <p:xfrm>
          <a:off x="5884233" y="4428381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12" imgW="9144000" imgH="16154400" progId="Equation.DSMT4">
                  <p:embed/>
                </p:oleObj>
              </mc:Choice>
              <mc:Fallback>
                <p:oleObj name="Equation" r:id="rId12" imgW="9144000" imgH="16154400" progId="Equation.DSMT4">
                  <p:embed/>
                  <p:pic>
                    <p:nvPicPr>
                      <p:cNvPr id="69633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4233" y="4428381"/>
                        <a:ext cx="3429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54341C20-15BE-4C26-A604-BCF2FE4F5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219316"/>
              </p:ext>
            </p:extLst>
          </p:nvPr>
        </p:nvGraphicFramePr>
        <p:xfrm>
          <a:off x="6371596" y="4466853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14" imgW="7924800" imgH="16154400" progId="Equation.DSMT4">
                  <p:embed/>
                </p:oleObj>
              </mc:Choice>
              <mc:Fallback>
                <p:oleObj name="Equation" r:id="rId14" imgW="7924800" imgH="16154400" progId="Equation.DSMT4">
                  <p:embed/>
                  <p:pic>
                    <p:nvPicPr>
                      <p:cNvPr id="69634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71596" y="4466853"/>
                        <a:ext cx="2952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5F948C64-A86E-4956-8AED-605288F29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16107"/>
              </p:ext>
            </p:extLst>
          </p:nvPr>
        </p:nvGraphicFramePr>
        <p:xfrm>
          <a:off x="4401508" y="5076453"/>
          <a:ext cx="25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16" imgW="6705600" imgH="16154400" progId="Equation.DSMT4">
                  <p:embed/>
                </p:oleObj>
              </mc:Choice>
              <mc:Fallback>
                <p:oleObj name="Equation" r:id="rId16" imgW="6705600" imgH="16154400" progId="Equation.DSMT4">
                  <p:embed/>
                  <p:pic>
                    <p:nvPicPr>
                      <p:cNvPr id="69635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01508" y="5076453"/>
                        <a:ext cx="2571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C2ED9A12-44DF-455E-8767-AB9BB2D50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78343"/>
              </p:ext>
            </p:extLst>
          </p:nvPr>
        </p:nvGraphicFramePr>
        <p:xfrm>
          <a:off x="4801558" y="5004445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18" imgW="7924800" imgH="16154400" progId="Equation.DSMT4">
                  <p:embed/>
                </p:oleObj>
              </mc:Choice>
              <mc:Fallback>
                <p:oleObj name="Equation" r:id="rId18" imgW="7924800" imgH="16154400" progId="Equation.DSMT4">
                  <p:embed/>
                  <p:pic>
                    <p:nvPicPr>
                      <p:cNvPr id="69636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01558" y="5004445"/>
                        <a:ext cx="2952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4C024C0-53F1-4778-857E-35549AFE6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04715"/>
              </p:ext>
            </p:extLst>
          </p:nvPr>
        </p:nvGraphicFramePr>
        <p:xfrm>
          <a:off x="576000" y="1260000"/>
          <a:ext cx="11160000" cy="2736333"/>
        </p:xfrm>
        <a:graphic>
          <a:graphicData uri="http://schemas.openxmlformats.org/drawingml/2006/table">
            <a:tbl>
              <a:tblPr/>
              <a:tblGrid>
                <a:gridCol w="190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387">
                <a:tc rowSpan="3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制约关系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电压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(1)输入电压U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由电源决定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(2)U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2770" kern="0" spc="-44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输出电压U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由输入电压U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和匝数比共同决定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功率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输入功率P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由输出功率P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决定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电流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2625" kern="0" spc="-30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输入电流I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由输出电流I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和匝数比共同决定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CD7A1E8A-BD30-4737-B25C-4C0D9E2EC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7990" y="1836093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3" imgW="7924800" imgH="16154400" progId="Equation.DSMT4">
                  <p:embed/>
                </p:oleObj>
              </mc:Choice>
              <mc:Fallback>
                <p:oleObj name="Equation" r:id="rId3" imgW="7924800" imgH="161544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990" y="1836093"/>
                        <a:ext cx="2952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66A2659-1354-46E9-9B47-BCD46EB67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2716" y="3386734"/>
          <a:ext cx="2952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7924800" imgH="16154400" progId="Equation.DSMT4">
                  <p:embed/>
                </p:oleObj>
              </mc:Choice>
              <mc:Fallback>
                <p:oleObj name="Equation" r:id="rId5" imgW="7924800" imgH="161544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716" y="3386734"/>
                        <a:ext cx="295274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79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2451" y="468495"/>
            <a:ext cx="11718000" cy="240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 dirty="0">
                <a:solidFill>
                  <a:srgbClr val="AD56B6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如图所示,理想变压器原、副线圈的匝数比为1∶3,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两点间所加电压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=100    sin100π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(V),定值电阻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消耗的电功率与定值电阻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消耗的电功率之比为1∶2,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的阻值均为100 Ω,电流表为理想电表。下列说法正确的是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A.电流表的示数为3 A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B.通过电阻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的电流为1.5 A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9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182" y="2116748"/>
            <a:ext cx="3312368" cy="1681116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69120"/>
              </p:ext>
            </p:extLst>
          </p:nvPr>
        </p:nvGraphicFramePr>
        <p:xfrm>
          <a:off x="1219449" y="1026722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5" imgW="10058400" imgH="9144000" progId="Equation.DSMT4">
                  <p:embed/>
                </p:oleObj>
              </mc:Choice>
              <mc:Fallback>
                <p:oleObj name="Equation" r:id="rId5" imgW="10058400" imgH="9144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449" y="1026722"/>
                        <a:ext cx="381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82451" y="2867745"/>
            <a:ext cx="11718000" cy="928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C.定值电阻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的阻值为200 Ω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D.电源消耗的电功率为1 800 W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0620598" y="1446033"/>
            <a:ext cx="388521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3633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9080" y="943422"/>
            <a:ext cx="8025654" cy="3000618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节  交变电流的产生与描述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正弦式交变电流的产生及变化规律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交变电流四值的理解与应用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节  变压器　远距离输电  实验：探究变压器原、副线圈电压与匝数的关系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实验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: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探究变压器原、副线圈电压与匝数的关系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理想变压器及其应用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远距离高压输电线路分析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7744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192104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7744" y="2379396"/>
            <a:ext cx="170796" cy="16711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576793" y="3977283"/>
            <a:ext cx="6899790" cy="369332"/>
            <a:chOff x="3576793" y="4050464"/>
            <a:chExt cx="6899790" cy="369332"/>
          </a:xfrm>
        </p:grpSpPr>
        <p:sp>
          <p:nvSpPr>
            <p:cNvPr id="22" name="矩形: 圆角 3"/>
            <p:cNvSpPr/>
            <p:nvPr/>
          </p:nvSpPr>
          <p:spPr>
            <a:xfrm>
              <a:off x="3627512" y="4081666"/>
              <a:ext cx="1016422" cy="27712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5" name="组合 41"/>
            <p:cNvGrpSpPr/>
            <p:nvPr/>
          </p:nvGrpSpPr>
          <p:grpSpPr>
            <a:xfrm>
              <a:off x="3576793" y="4050464"/>
              <a:ext cx="6899790" cy="369332"/>
              <a:chOff x="3576793" y="4050464"/>
              <a:chExt cx="6899790" cy="369332"/>
            </a:xfrm>
          </p:grpSpPr>
          <p:sp>
            <p:nvSpPr>
              <p:cNvPr id="28" name="文本框 4"/>
              <p:cNvSpPr txBox="1"/>
              <p:nvPr/>
            </p:nvSpPr>
            <p:spPr>
              <a:xfrm>
                <a:off x="3576793" y="4050464"/>
                <a:ext cx="1139149" cy="36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小专题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</a:t>
                </a:r>
                <a:endParaRPr lang="zh-CN" altLang="en-US" dirty="0"/>
              </a:p>
            </p:txBody>
          </p:sp>
          <p:sp>
            <p:nvSpPr>
              <p:cNvPr id="30" name="文本框 4"/>
              <p:cNvSpPr txBox="1"/>
              <p:nvPr/>
            </p:nvSpPr>
            <p:spPr>
              <a:xfrm>
                <a:off x="4696893" y="4050464"/>
                <a:ext cx="5779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10" action="ppaction://hlinksldjump"/>
                  </a:rPr>
                  <a:t>含变压器电路的动态分析</a:t>
                </a:r>
                <a:endParaRPr lang="zh-CN" altLang="en-US" dirty="0"/>
              </a:p>
            </p:txBody>
          </p:sp>
        </p:grpSp>
      </p:grpSp>
      <p:sp>
        <p:nvSpPr>
          <p:cNvPr id="33" name="文本框 12"/>
          <p:cNvSpPr txBox="1"/>
          <p:nvPr/>
        </p:nvSpPr>
        <p:spPr>
          <a:xfrm>
            <a:off x="3819080" y="4420047"/>
            <a:ext cx="8025654" cy="1286687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节  电磁振荡与电磁波　传感器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电磁振荡与电磁波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实验：利用传感器制作简单的自动控制装置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7744" y="4619090"/>
            <a:ext cx="170796" cy="167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900000"/>
            <a:ext cx="11718000" cy="358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" kern="0" spc="35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=100</a:t>
            </a:r>
            <a:r>
              <a:rPr lang="zh-CN" altLang="en-US" sz="1555" kern="0" spc="144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100π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(V)可知,变压器原线圈的输入电压有效值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295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V=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100V,则副线圈的输出电压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84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=300 V,电流表的示数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3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=3 A,A正确。设通过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的电流为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,由题意可知定值电阻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消耗的电功率与定值电阻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消耗的电功率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之比为1∶2,则有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10" kern="0" spc="-128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223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=4.5 A,定值电阻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24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10" kern="0" spc="81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Ω,B、C错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误。电源消耗的电功率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50" kern="0" spc="-29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450" kern="0" spc="-29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450" kern="0" spc="-29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=2 250 W,D错误。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12307"/>
              </p:ext>
            </p:extLst>
          </p:nvPr>
        </p:nvGraphicFramePr>
        <p:xfrm>
          <a:off x="2843734" y="1192261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4" imgW="10058400" imgH="9144000" progId="Equation.DSMT4">
                  <p:embed/>
                </p:oleObj>
              </mc:Choice>
              <mc:Fallback>
                <p:oleObj name="Equation" r:id="rId4" imgW="10058400" imgH="9144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734" y="1192261"/>
                        <a:ext cx="380999" cy="34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98399"/>
              </p:ext>
            </p:extLst>
          </p:nvPr>
        </p:nvGraphicFramePr>
        <p:xfrm>
          <a:off x="10260558" y="987473"/>
          <a:ext cx="80962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6" imgW="21336000" imgH="19812000" progId="Equation.DSMT4">
                  <p:embed/>
                </p:oleObj>
              </mc:Choice>
              <mc:Fallback>
                <p:oleObj name="Equation" r:id="rId6" imgW="21336000" imgH="198120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0558" y="987473"/>
                        <a:ext cx="809624" cy="752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76944"/>
              </p:ext>
            </p:extLst>
          </p:nvPr>
        </p:nvGraphicFramePr>
        <p:xfrm>
          <a:off x="4545634" y="1832274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Equation" r:id="rId8" imgW="8229600" imgH="19202400" progId="Equation.DSMT4">
                  <p:embed/>
                </p:oleObj>
              </mc:Choice>
              <mc:Fallback>
                <p:oleObj name="Equation" r:id="rId8" imgW="8229600" imgH="192024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634" y="1832274"/>
                        <a:ext cx="314324" cy="723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82912"/>
              </p:ext>
            </p:extLst>
          </p:nvPr>
        </p:nvGraphicFramePr>
        <p:xfrm>
          <a:off x="8439398" y="1835688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" name="Equation" r:id="rId10" imgW="10058400" imgH="19202400" progId="Equation.DSMT4">
                  <p:embed/>
                </p:oleObj>
              </mc:Choice>
              <mc:Fallback>
                <p:oleObj name="Equation" r:id="rId10" imgW="10058400" imgH="192024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398" y="1835688"/>
                        <a:ext cx="3810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8632"/>
              </p:ext>
            </p:extLst>
          </p:nvPr>
        </p:nvGraphicFramePr>
        <p:xfrm>
          <a:off x="3526285" y="309165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Equation" r:id="rId12" imgW="5791200" imgH="17373600" progId="Equation.DSMT4">
                  <p:embed/>
                </p:oleObj>
              </mc:Choice>
              <mc:Fallback>
                <p:oleObj name="Equation" r:id="rId12" imgW="5791200" imgH="173736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285" y="3091656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03058"/>
              </p:ext>
            </p:extLst>
          </p:nvPr>
        </p:nvGraphicFramePr>
        <p:xfrm>
          <a:off x="5457452" y="3122084"/>
          <a:ext cx="704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14" imgW="18592800" imgH="19202400" progId="Equation.DSMT4">
                  <p:embed/>
                </p:oleObj>
              </mc:Choice>
              <mc:Fallback>
                <p:oleObj name="Equation" r:id="rId14" imgW="18592800" imgH="192024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452" y="3122084"/>
                        <a:ext cx="7048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0556"/>
              </p:ext>
            </p:extLst>
          </p:nvPr>
        </p:nvGraphicFramePr>
        <p:xfrm>
          <a:off x="8717906" y="3122084"/>
          <a:ext cx="390524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16" imgW="10363200" imgH="19202400" progId="Equation.DSMT4">
                  <p:embed/>
                </p:oleObj>
              </mc:Choice>
              <mc:Fallback>
                <p:oleObj name="Equation" r:id="rId16" imgW="10363200" imgH="192024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7906" y="3122084"/>
                        <a:ext cx="390524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817790"/>
              </p:ext>
            </p:extLst>
          </p:nvPr>
        </p:nvGraphicFramePr>
        <p:xfrm>
          <a:off x="9396462" y="3122084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18" imgW="12801600" imgH="17373600" progId="Equation.DSMT4">
                  <p:embed/>
                </p:oleObj>
              </mc:Choice>
              <mc:Fallback>
                <p:oleObj name="Equation" r:id="rId18" imgW="12801600" imgH="173736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62" y="3122084"/>
                        <a:ext cx="4857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733130" y="3917930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20" imgW="10668000" imgH="20116800" progId="Equation.DSMT4">
                  <p:embed/>
                </p:oleObj>
              </mc:Choice>
              <mc:Fallback>
                <p:oleObj name="Equation" r:id="rId20" imgW="10668000" imgH="201168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30" y="3917930"/>
                        <a:ext cx="400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305754" y="3917930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22" imgW="10668000" imgH="20116800" progId="Equation.DSMT4">
                  <p:embed/>
                </p:oleObj>
              </mc:Choice>
              <mc:Fallback>
                <p:oleObj name="Equation" r:id="rId22" imgW="10668000" imgH="20116800" progId="Equation.DSMT4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754" y="3917930"/>
                        <a:ext cx="400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878377" y="3917930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24" imgW="10668000" imgH="20116800" progId="Equation.DSMT4">
                  <p:embed/>
                </p:oleObj>
              </mc:Choice>
              <mc:Fallback>
                <p:oleObj name="Equation" r:id="rId24" imgW="10668000" imgH="20116800" progId="Equation.DSMT4">
                  <p:embed/>
                  <p:pic>
                    <p:nvPicPr>
                      <p:cNvPr id="24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377" y="3917930"/>
                        <a:ext cx="400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41416"/>
              </p:ext>
            </p:extLst>
          </p:nvPr>
        </p:nvGraphicFramePr>
        <p:xfrm>
          <a:off x="576000" y="827981"/>
          <a:ext cx="11160000" cy="3687954"/>
        </p:xfrm>
        <a:graphic>
          <a:graphicData uri="http://schemas.openxmlformats.org/drawingml/2006/table">
            <a:tbl>
              <a:tblPr/>
              <a:tblGrid>
                <a:gridCol w="269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8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电路构成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605" kern="0" spc="3519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2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各个量之间的联系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790" kern="0" spc="-8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 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zh-CN" altLang="en-US" sz="2790" kern="0" spc="-7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    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790" kern="0" spc="-8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 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790" kern="0" spc="-7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  </a:t>
                      </a:r>
                      <a:r>
                        <a:rPr lang="en-US" altLang="zh-CN" sz="240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2400" kern="0" spc="-463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线</a:t>
                      </a:r>
                      <a:endParaRPr lang="en-US" altLang="zh-CN" sz="1515" kern="0" baseline="-1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endParaRPr lang="zh-CN" altLang="en-US" sz="1515" kern="0" baseline="-1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能量关系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损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+P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 descr="textimage1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974" y="912169"/>
            <a:ext cx="3328671" cy="135840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910875"/>
              </p:ext>
            </p:extLst>
          </p:nvPr>
        </p:nvGraphicFramePr>
        <p:xfrm>
          <a:off x="3352295" y="2585852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5" imgW="9144000" imgH="16154400" progId="Equation.DSMT4">
                  <p:embed/>
                </p:oleObj>
              </mc:Choice>
              <mc:Fallback>
                <p:oleObj name="Equation" r:id="rId5" imgW="9144000" imgH="161544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295" y="2585852"/>
                        <a:ext cx="342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0354"/>
              </p:ext>
            </p:extLst>
          </p:nvPr>
        </p:nvGraphicFramePr>
        <p:xfrm>
          <a:off x="3839344" y="2585852"/>
          <a:ext cx="2952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7" imgW="7924800" imgH="16154400" progId="Equation.DSMT4">
                  <p:embed/>
                </p:oleObj>
              </mc:Choice>
              <mc:Fallback>
                <p:oleObj name="Equation" r:id="rId7" imgW="7924800" imgH="161544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44" y="2585852"/>
                        <a:ext cx="295274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97351"/>
              </p:ext>
            </p:extLst>
          </p:nvPr>
        </p:nvGraphicFramePr>
        <p:xfrm>
          <a:off x="5003974" y="2585852"/>
          <a:ext cx="25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9" imgW="6705600" imgH="16154400" progId="Equation.DSMT4">
                  <p:embed/>
                </p:oleObj>
              </mc:Choice>
              <mc:Fallback>
                <p:oleObj name="Equation" r:id="rId9" imgW="6705600" imgH="161544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974" y="2585852"/>
                        <a:ext cx="257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50224"/>
              </p:ext>
            </p:extLst>
          </p:nvPr>
        </p:nvGraphicFramePr>
        <p:xfrm>
          <a:off x="5365921" y="2593960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1" imgW="7924800" imgH="16154400" progId="Equation.DSMT4">
                  <p:embed/>
                </p:oleObj>
              </mc:Choice>
              <mc:Fallback>
                <p:oleObj name="Equation" r:id="rId11" imgW="7924800" imgH="161544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921" y="2593960"/>
                        <a:ext cx="2952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22509"/>
              </p:ext>
            </p:extLst>
          </p:nvPr>
        </p:nvGraphicFramePr>
        <p:xfrm>
          <a:off x="3352295" y="3267493"/>
          <a:ext cx="338919" cy="6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3" imgW="9144000" imgH="16154400" progId="Equation.DSMT4">
                  <p:embed/>
                </p:oleObj>
              </mc:Choice>
              <mc:Fallback>
                <p:oleObj name="Equation" r:id="rId13" imgW="9144000" imgH="161544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295" y="3267493"/>
                        <a:ext cx="338919" cy="60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83248"/>
              </p:ext>
            </p:extLst>
          </p:nvPr>
        </p:nvGraphicFramePr>
        <p:xfrm>
          <a:off x="3839344" y="3267493"/>
          <a:ext cx="291847" cy="6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15" imgW="7924800" imgH="16154400" progId="Equation.DSMT4">
                  <p:embed/>
                </p:oleObj>
              </mc:Choice>
              <mc:Fallback>
                <p:oleObj name="Equation" r:id="rId15" imgW="7924800" imgH="161544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44" y="3267493"/>
                        <a:ext cx="291847" cy="60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86644"/>
              </p:ext>
            </p:extLst>
          </p:nvPr>
        </p:nvGraphicFramePr>
        <p:xfrm>
          <a:off x="4931966" y="3267493"/>
          <a:ext cx="254189" cy="6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17" imgW="6705600" imgH="16154400" progId="Equation.DSMT4">
                  <p:embed/>
                </p:oleObj>
              </mc:Choice>
              <mc:Fallback>
                <p:oleObj name="Equation" r:id="rId17" imgW="6705600" imgH="161544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966" y="3267493"/>
                        <a:ext cx="254189" cy="60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48111"/>
              </p:ext>
            </p:extLst>
          </p:nvPr>
        </p:nvGraphicFramePr>
        <p:xfrm>
          <a:off x="5333291" y="3267493"/>
          <a:ext cx="291847" cy="6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19" imgW="7924800" imgH="16154400" progId="Equation.DSMT4">
                  <p:embed/>
                </p:oleObj>
              </mc:Choice>
              <mc:Fallback>
                <p:oleObj name="Equation" r:id="rId19" imgW="7924800" imgH="161544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291" y="3267493"/>
                        <a:ext cx="291847" cy="60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00219"/>
              </p:ext>
            </p:extLst>
          </p:nvPr>
        </p:nvGraphicFramePr>
        <p:xfrm>
          <a:off x="576000" y="4511557"/>
          <a:ext cx="11160000" cy="1383257"/>
        </p:xfrm>
        <a:graphic>
          <a:graphicData uri="http://schemas.openxmlformats.org/drawingml/2006/table">
            <a:tbl>
              <a:tblPr/>
              <a:tblGrid>
                <a:gridCol w="269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325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输电线路损耗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电压损失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U=U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功率损失P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损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1270" kern="0" spc="304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R=</a:t>
                      </a:r>
                      <a:r>
                        <a:rPr lang="zh-CN" altLang="en-US" sz="3105" kern="0" spc="199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R=I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U=</a:t>
                      </a:r>
                      <a:r>
                        <a:rPr lang="zh-CN" altLang="en-US" sz="2465" kern="0" spc="263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49831"/>
              </p:ext>
            </p:extLst>
          </p:nvPr>
        </p:nvGraphicFramePr>
        <p:xfrm>
          <a:off x="5405144" y="5329349"/>
          <a:ext cx="200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21" imgW="5181600" imgH="8534400" progId="Equation.DSMT4">
                  <p:embed/>
                </p:oleObj>
              </mc:Choice>
              <mc:Fallback>
                <p:oleObj name="Equation" r:id="rId21" imgW="5181600" imgH="853440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144" y="5329349"/>
                        <a:ext cx="2000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809474"/>
              </p:ext>
            </p:extLst>
          </p:nvPr>
        </p:nvGraphicFramePr>
        <p:xfrm>
          <a:off x="5919801" y="5196491"/>
          <a:ext cx="647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23" imgW="17068800" imgH="19507200" progId="Equation.DSMT4">
                  <p:embed/>
                </p:oleObj>
              </mc:Choice>
              <mc:Fallback>
                <p:oleObj name="Equation" r:id="rId23" imgW="17068800" imgH="19507200" progId="Equation.DSMT4">
                  <p:embed/>
                  <p:pic>
                    <p:nvPicPr>
                      <p:cNvPr id="23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801" y="5196491"/>
                        <a:ext cx="6477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57415"/>
              </p:ext>
            </p:extLst>
          </p:nvPr>
        </p:nvGraphicFramePr>
        <p:xfrm>
          <a:off x="7524254" y="5176428"/>
          <a:ext cx="647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25" imgW="17068800" imgH="15544800" progId="Equation.DSMT4">
                  <p:embed/>
                </p:oleObj>
              </mc:Choice>
              <mc:Fallback>
                <p:oleObj name="Equation" r:id="rId25" imgW="17068800" imgH="15544800" progId="Equation.DSMT4">
                  <p:embed/>
                  <p:pic>
                    <p:nvPicPr>
                      <p:cNvPr id="25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254" y="5176428"/>
                        <a:ext cx="6477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25631625-B4AB-4761-A4E2-CF17D7B05406}"/>
              </a:ext>
            </a:extLst>
          </p:cNvPr>
          <p:cNvSpPr txBox="1"/>
          <p:nvPr/>
        </p:nvSpPr>
        <p:spPr>
          <a:xfrm>
            <a:off x="477525" y="17990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远距离高压输电线路分析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683965"/>
            <a:ext cx="11718000" cy="3938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知识拓展　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减小输电线上电能损耗的方法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(1)减小输电线的电阻。由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</a:t>
            </a:r>
            <a:r>
              <a:rPr lang="zh-CN" altLang="en-US" sz="3090" kern="0" spc="-121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知,可加大输电线的横截面积、采用电阻率小的材料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做输电线。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(2)减小输电线中的电流。在输电功率一定的情况下,根据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知,要减小电流,必须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提高输电电压。当输电功率及输电线的电阻一定时,由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损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805" kern="0" spc="1967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知,输电电压增大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到原来的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倍,输电线上损耗的功率就减小到原来的</a:t>
            </a:r>
            <a:r>
              <a:rPr lang="zh-CN" altLang="en-US" sz="3090" kern="0" spc="-4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47969"/>
              </p:ext>
            </p:extLst>
          </p:nvPr>
        </p:nvGraphicFramePr>
        <p:xfrm>
          <a:off x="4499918" y="1332026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4" imgW="6400800" imgH="17373600" progId="Equation.DSMT4">
                  <p:embed/>
                </p:oleObj>
              </mc:Choice>
              <mc:Fallback>
                <p:oleObj name="Equation" r:id="rId4" imgW="6400800" imgH="17373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18" y="1332026"/>
                        <a:ext cx="23812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15868"/>
              </p:ext>
            </p:extLst>
          </p:nvPr>
        </p:nvGraphicFramePr>
        <p:xfrm>
          <a:off x="8316342" y="3169988"/>
          <a:ext cx="7334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6" imgW="19507200" imgH="22860000" progId="Equation.DSMT4">
                  <p:embed/>
                </p:oleObj>
              </mc:Choice>
              <mc:Fallback>
                <p:oleObj name="Equation" r:id="rId6" imgW="19507200" imgH="22860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342" y="3169988"/>
                        <a:ext cx="7334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87331"/>
              </p:ext>
            </p:extLst>
          </p:nvPr>
        </p:nvGraphicFramePr>
        <p:xfrm>
          <a:off x="7231500" y="4081331"/>
          <a:ext cx="3333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8" imgW="8839200" imgH="17373600" progId="Equation.DSMT4">
                  <p:embed/>
                </p:oleObj>
              </mc:Choice>
              <mc:Fallback>
                <p:oleObj name="Equation" r:id="rId8" imgW="8839200" imgH="173736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500" y="4081331"/>
                        <a:ext cx="3333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含变压器电路的动态</a:t>
            </a:r>
            <a:endParaRPr lang="en-US" altLang="zh-CN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915" y="413248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　含变压器电路的动态分析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理想变压器中各量的制约关系是怎样的?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41621"/>
              </p:ext>
            </p:extLst>
          </p:nvPr>
        </p:nvGraphicFramePr>
        <p:xfrm>
          <a:off x="2555702" y="1908101"/>
          <a:ext cx="5363874" cy="3847001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6308">
                <a:tc rowSpan="3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制约关系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副线圈电压U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由原线圈电压U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匝数比决定</a:t>
                      </a:r>
                      <a:r>
                        <a:rPr lang="zh-CN" altLang="en-US" sz="3080" kern="0" spc="704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38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原线圈的输入功率P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由副线圈的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输出功率P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决定</a:t>
                      </a:r>
                      <a:r>
                        <a:rPr lang="zh-CN" altLang="en-US" sz="1875" kern="0" spc="555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3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原线圈电流I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由副线圈电流I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匝数比决定</a:t>
                      </a:r>
                      <a:r>
                        <a:rPr lang="zh-CN" altLang="en-US" sz="3080" kern="0" spc="561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41214"/>
              </p:ext>
            </p:extLst>
          </p:nvPr>
        </p:nvGraphicFramePr>
        <p:xfrm>
          <a:off x="5513575" y="2605768"/>
          <a:ext cx="12858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4" imgW="34137600" imgH="18288000" progId="Equation.DSMT4">
                  <p:embed/>
                </p:oleObj>
              </mc:Choice>
              <mc:Fallback>
                <p:oleObj name="Equation" r:id="rId4" imgW="34137600" imgH="18288000" progId="Equation.DSMT4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575" y="2605768"/>
                        <a:ext cx="12858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29499"/>
              </p:ext>
            </p:extLst>
          </p:nvPr>
        </p:nvGraphicFramePr>
        <p:xfrm>
          <a:off x="6039128" y="3932340"/>
          <a:ext cx="942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6" imgW="24993600" imgH="9144000" progId="Equation.DSMT4">
                  <p:embed/>
                </p:oleObj>
              </mc:Choice>
              <mc:Fallback>
                <p:oleObj name="Equation" r:id="rId6" imgW="24993600" imgH="9144000" progId="Equation.DSMT4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9128" y="3932340"/>
                        <a:ext cx="9429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2804"/>
              </p:ext>
            </p:extLst>
          </p:nvPr>
        </p:nvGraphicFramePr>
        <p:xfrm>
          <a:off x="5513575" y="5066461"/>
          <a:ext cx="1104899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8" imgW="29260800" imgH="18288000" progId="Equation.DSMT4">
                  <p:embed/>
                </p:oleObj>
              </mc:Choice>
              <mc:Fallback>
                <p:oleObj name="Equation" r:id="rId8" imgW="29260800" imgH="18288000" progId="Equation.DSMT4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575" y="5066461"/>
                        <a:ext cx="1104899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理想变压器的动态分析问题的两种情况与分析方法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1167"/>
              </p:ext>
            </p:extLst>
          </p:nvPr>
        </p:nvGraphicFramePr>
        <p:xfrm>
          <a:off x="468000" y="791909"/>
          <a:ext cx="11268000" cy="4070450"/>
        </p:xfrm>
        <a:graphic>
          <a:graphicData uri="http://schemas.openxmlformats.org/drawingml/2006/table">
            <a:tbl>
              <a:tblPr/>
              <a:tblGrid>
                <a:gridCol w="56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19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匝数比不变的情况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负载电阻不变的情况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12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380" kern="0" spc="1534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05" kern="0" spc="984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562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不变,不论负载电阻R如何变化,U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当负载电阻发生变化时,I</a:t>
                      </a:r>
                      <a:r>
                        <a:rPr lang="zh-CN" altLang="en-US" sz="1515" u="sng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变化,根据副线圈中电</a:t>
                      </a:r>
                      <a:b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流I</a:t>
                      </a:r>
                      <a:r>
                        <a:rPr lang="zh-CN" altLang="en-US" sz="1515" u="sng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决定原线圈中电流I</a:t>
                      </a:r>
                      <a:r>
                        <a:rPr lang="zh-CN" altLang="en-US" sz="1515" u="sng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,可以判断I</a:t>
                      </a:r>
                      <a:r>
                        <a:rPr lang="zh-CN" altLang="en-US" sz="1515" u="sng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的变化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变化引起P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变化,根据P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的变化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不变,</a:t>
                      </a:r>
                      <a:r>
                        <a:rPr lang="zh-CN" altLang="en-US" sz="2790" kern="0" spc="-4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发生变化,U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(2)R不变,U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(3)根据P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-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变化时,P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化,U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不变时,I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 descr="tex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670" y="1599167"/>
            <a:ext cx="1944216" cy="1450141"/>
          </a:xfrm>
          <a:prstGeom prst="rect">
            <a:avLst/>
          </a:prstGeom>
        </p:spPr>
      </p:pic>
      <p:pic>
        <p:nvPicPr>
          <p:cNvPr id="5" name="图片 4" descr="textimage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342" y="1509969"/>
            <a:ext cx="1733784" cy="153934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97481"/>
              </p:ext>
            </p:extLst>
          </p:nvPr>
        </p:nvGraphicFramePr>
        <p:xfrm>
          <a:off x="7295619" y="3099618"/>
          <a:ext cx="2952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6" imgW="7924800" imgH="16154400" progId="Equation.DSMT4">
                  <p:embed/>
                </p:oleObj>
              </mc:Choice>
              <mc:Fallback>
                <p:oleObj name="Equation" r:id="rId6" imgW="7924800" imgH="161544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5619" y="3099618"/>
                        <a:ext cx="29527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16197"/>
              </p:ext>
            </p:extLst>
          </p:nvPr>
        </p:nvGraphicFramePr>
        <p:xfrm>
          <a:off x="7333435" y="3981847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8" imgW="9144000" imgH="15544800" progId="Equation.DSMT4">
                  <p:embed/>
                </p:oleObj>
              </mc:Choice>
              <mc:Fallback>
                <p:oleObj name="Equation" r:id="rId8" imgW="9144000" imgH="155448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3435" y="3981847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3DED988E-2365-44A9-9D59-5E85C9412516}"/>
              </a:ext>
            </a:extLst>
          </p:cNvPr>
          <p:cNvSpPr txBox="1"/>
          <p:nvPr/>
        </p:nvSpPr>
        <p:spPr>
          <a:xfrm>
            <a:off x="468000" y="5012662"/>
            <a:ext cx="8208382" cy="1490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解决理想变压器电路动态分析问题的一般思路 </a:t>
            </a:r>
            <a:endParaRPr lang="en-US" altLang="zh-CN" sz="200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00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分清不变量和变化量</a:t>
            </a: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000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</a:t>
            </a:r>
            <a:r>
              <a:rPr lang="zh-CN" altLang="en-US" sz="200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明确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清理想变压器中电压、电流、功率之间的联系和相互</a:t>
            </a:r>
            <a:r>
              <a:rPr lang="zh-CN" altLang="en-US" sz="200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制约关系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000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(3)利用闭合电路</a:t>
            </a:r>
            <a:r>
              <a:rPr lang="zh-CN" altLang="en-US" sz="200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欧姆定律、串并联电路特点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进行分析判定。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383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(2024全国甲,19,6分)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(多选)如图,理想变压器的副线圈接入电路的匝数可通过滑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动触头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调节,副线圈回路接有滑动变阻器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、开关S。S处于闭合状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态,在原线圈电压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不变的情况下,为提高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的热功率,可以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不动,滑动变阻器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端滑动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的滑片位置不变</a:t>
            </a:r>
            <a:endParaRPr lang="zh-CN" altLang="en-US" dirty="0"/>
          </a:p>
        </p:txBody>
      </p:sp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02" y="2196133"/>
            <a:ext cx="2891286" cy="161325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027738"/>
            <a:ext cx="7200270" cy="936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端滑动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端滑动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8388350" y="1577258"/>
            <a:ext cx="71440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575" y="467941"/>
            <a:ext cx="11831400" cy="4785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当滑动触头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不动时,原、副线圈匝数之比不变,当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不变时,输出电压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也不变,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如果滑动变阻器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连入电路阻值减小,所以通过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热功率增大,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;当滑动触头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端移动时,原、副线圈匝数之比变大,根据</a:t>
            </a:r>
            <a:r>
              <a:rPr lang="zh-CN" altLang="en-US" sz="3090" kern="0" spc="-1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61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,可知变压器输出电压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的滑片位置不变时,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支路电阻不变,电流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变小,所以不能提高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的热功率,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;当滑动触头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端移动时,变压器输出电压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小,如果滑动变阻器滑片向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端滑动,则滑动变阻器接入电路的阻值增大,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13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所以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的热功率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140" kern="0" spc="40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;同理可得,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端移动,则输出电压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变大,滑动变阻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端滑动,则滑动变阻器接入电路的阻值减小,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支路中的电流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13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大,所以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热功率变大,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26221"/>
              </p:ext>
            </p:extLst>
          </p:nvPr>
        </p:nvGraphicFramePr>
        <p:xfrm>
          <a:off x="10504725" y="1466900"/>
          <a:ext cx="3714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4" imgW="9753600" imgH="17373600" progId="Equation.DSMT4">
                  <p:embed/>
                </p:oleObj>
              </mc:Choice>
              <mc:Fallback>
                <p:oleObj name="Equation" r:id="rId4" imgW="9753600" imgH="173736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04725" y="1466900"/>
                        <a:ext cx="3714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07775"/>
              </p:ext>
            </p:extLst>
          </p:nvPr>
        </p:nvGraphicFramePr>
        <p:xfrm>
          <a:off x="11048773" y="1466900"/>
          <a:ext cx="3143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6" imgW="8229600" imgH="17373600" progId="Equation.DSMT4">
                  <p:embed/>
                </p:oleObj>
              </mc:Choice>
              <mc:Fallback>
                <p:oleObj name="Equation" r:id="rId6" imgW="8229600" imgH="173736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48773" y="1466900"/>
                        <a:ext cx="3143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84789"/>
              </p:ext>
            </p:extLst>
          </p:nvPr>
        </p:nvGraphicFramePr>
        <p:xfrm>
          <a:off x="10200294" y="3020120"/>
          <a:ext cx="81914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8" imgW="21640800" imgH="19202400" progId="Equation.DSMT4">
                  <p:embed/>
                </p:oleObj>
              </mc:Choice>
              <mc:Fallback>
                <p:oleObj name="Equation" r:id="rId8" imgW="21640800" imgH="192024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00294" y="3020120"/>
                        <a:ext cx="81914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97877"/>
              </p:ext>
            </p:extLst>
          </p:nvPr>
        </p:nvGraphicFramePr>
        <p:xfrm>
          <a:off x="2987750" y="3708301"/>
          <a:ext cx="323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10" imgW="8534400" imgH="10058400" progId="Equation.DSMT4">
                  <p:embed/>
                </p:oleObj>
              </mc:Choice>
              <mc:Fallback>
                <p:oleObj name="Equation" r:id="rId10" imgW="8534400" imgH="10058400" progId="Equation.DSMT4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7750" y="3708301"/>
                        <a:ext cx="3238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22960"/>
              </p:ext>
            </p:extLst>
          </p:nvPr>
        </p:nvGraphicFramePr>
        <p:xfrm>
          <a:off x="10521529" y="4140349"/>
          <a:ext cx="8191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12" imgW="21640800" imgH="19202400" progId="Equation.DSMT4">
                  <p:embed/>
                </p:oleObj>
              </mc:Choice>
              <mc:Fallback>
                <p:oleObj name="Equation" r:id="rId12" imgW="21640800" imgH="19202400" progId="Equation.DSMT4">
                  <p:embed/>
                  <p:pic>
                    <p:nvPicPr>
                      <p:cNvPr id="0" name="图片 2253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21529" y="4140349"/>
                        <a:ext cx="8191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   </a:t>
            </a:r>
            <a:r>
              <a:rPr lang="zh-CN" altLang="en-US" sz="2410" kern="0" dirty="0">
                <a:latin typeface="Times New Roman" panose="02020603050405020304" pitchFamily="65" charset="-122"/>
                <a:ea typeface="华文细黑" panose="02010600040101010101" pitchFamily="65" charset="-122"/>
              </a:rPr>
              <a:t>等效电阻法与等效电源法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1890" y="279566"/>
            <a:ext cx="2433388" cy="1988575"/>
          </a:xfrm>
          <a:prstGeom prst="rect">
            <a:avLst/>
          </a:prstGeom>
        </p:spPr>
      </p:pic>
      <p:pic>
        <p:nvPicPr>
          <p:cNvPr id="4" name="图片 4" descr="textimage2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390" y="539949"/>
            <a:ext cx="2232248" cy="1694116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D47DF85-A5B1-40B3-B351-CBB05C7DCDB1}"/>
              </a:ext>
            </a:extLst>
          </p:cNvPr>
          <p:cNvSpPr txBox="1"/>
          <p:nvPr/>
        </p:nvSpPr>
        <p:spPr>
          <a:xfrm>
            <a:off x="474233" y="1267187"/>
            <a:ext cx="11831400" cy="1876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1.等效电阻法</a:t>
            </a:r>
            <a:endParaRPr lang="en-US" altLang="zh-CN" sz="241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(1)等效电阻的建立  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如图甲所示,设理想变压器原线圈两端的电压为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,副线圈两端的电压为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br>
              <a:rPr lang="en-US" altLang="zh-CN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电流为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,副线圈所接负载为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,变压器原、副线圈匝数分别为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。由欧姆定律可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0EE3F5F-5099-4BDC-92BA-8BD81BB38F01}"/>
              </a:ext>
            </a:extLst>
          </p:cNvPr>
          <p:cNvSpPr txBox="1"/>
          <p:nvPr/>
        </p:nvSpPr>
        <p:spPr>
          <a:xfrm>
            <a:off x="468000" y="3143855"/>
            <a:ext cx="11831400" cy="1251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085"/>
              </a:spcBef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lang="zh-CN" altLang="en-US" sz="3315" kern="0" spc="-31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,令</a:t>
            </a:r>
            <a:r>
              <a:rPr lang="zh-CN" altLang="en-US" sz="3315" kern="0" spc="-842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,则有</a:t>
            </a:r>
            <a:r>
              <a:rPr lang="zh-CN" altLang="en-US" sz="3315" kern="0" spc="-31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842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315" kern="0" spc="-992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842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,联立可得</a:t>
            </a:r>
            <a:r>
              <a:rPr lang="zh-CN" altLang="en-US" sz="3315" kern="0" spc="-61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,所以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可将变压器和副线圈所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接负载整体看成阻值为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的等效电阻直接连在原线圈一侧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,等效电路如图乙所示。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9E69BE1-D1FD-4170-8E74-B2BCB5014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11715"/>
              </p:ext>
            </p:extLst>
          </p:nvPr>
        </p:nvGraphicFramePr>
        <p:xfrm>
          <a:off x="750015" y="3253180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6" imgW="10058400" imgH="19202400" progId="Equation.DSMT4">
                  <p:embed/>
                </p:oleObj>
              </mc:Choice>
              <mc:Fallback>
                <p:oleObj name="Equation" r:id="rId6" imgW="10058400" imgH="192024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015" y="3253180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0FE40B6-362C-497C-A8C0-A58C4028F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33327"/>
              </p:ext>
            </p:extLst>
          </p:nvPr>
        </p:nvGraphicFramePr>
        <p:xfrm>
          <a:off x="1869777" y="3253180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8" imgW="8229600" imgH="19202400" progId="Equation.DSMT4">
                  <p:embed/>
                </p:oleObj>
              </mc:Choice>
              <mc:Fallback>
                <p:oleObj name="Equation" r:id="rId8" imgW="8229600" imgH="19202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9777" y="3253180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A31A43A-D1AE-46AB-A8F9-4C68600D9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98799"/>
              </p:ext>
            </p:extLst>
          </p:nvPr>
        </p:nvGraphicFramePr>
        <p:xfrm>
          <a:off x="3179816" y="3253180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10" imgW="10058400" imgH="19202400" progId="Equation.DSMT4">
                  <p:embed/>
                </p:oleObj>
              </mc:Choice>
              <mc:Fallback>
                <p:oleObj name="Equation" r:id="rId10" imgW="10058400" imgH="19202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79816" y="3253180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7045516-C39C-4F8A-BA71-0219327D1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105689"/>
              </p:ext>
            </p:extLst>
          </p:nvPr>
        </p:nvGraphicFramePr>
        <p:xfrm>
          <a:off x="3733389" y="3253180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12" imgW="8229600" imgH="19202400" progId="Equation.DSMT4">
                  <p:embed/>
                </p:oleObj>
              </mc:Choice>
              <mc:Fallback>
                <p:oleObj name="Equation" r:id="rId12" imgW="8229600" imgH="192024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33389" y="3253180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7B002A2-D927-4F1D-9196-BA55D1D3E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57267"/>
              </p:ext>
            </p:extLst>
          </p:nvPr>
        </p:nvGraphicFramePr>
        <p:xfrm>
          <a:off x="4431427" y="3253180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14" imgW="7924800" imgH="19202400" progId="Equation.DSMT4">
                  <p:embed/>
                </p:oleObj>
              </mc:Choice>
              <mc:Fallback>
                <p:oleObj name="Equation" r:id="rId14" imgW="7924800" imgH="19202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31427" y="3253180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9CED788-F8EE-40FC-99BD-63B65F8B0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91339"/>
              </p:ext>
            </p:extLst>
          </p:nvPr>
        </p:nvGraphicFramePr>
        <p:xfrm>
          <a:off x="4899275" y="3253180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tion" r:id="rId16" imgW="8229600" imgH="19202400" progId="Equation.DSMT4">
                  <p:embed/>
                </p:oleObj>
              </mc:Choice>
              <mc:Fallback>
                <p:oleObj name="Equation" r:id="rId16" imgW="8229600" imgH="192024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99275" y="3253180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050CA67-1474-4F62-A4AB-FDF6162BF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3459"/>
              </p:ext>
            </p:extLst>
          </p:nvPr>
        </p:nvGraphicFramePr>
        <p:xfrm>
          <a:off x="6821314" y="3253180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18" imgW="9144000" imgH="19202400" progId="Equation.DSMT4">
                  <p:embed/>
                </p:oleObj>
              </mc:Choice>
              <mc:Fallback>
                <p:oleObj name="Equation" r:id="rId18" imgW="9144000" imgH="192024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21314" y="3253180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88" y="419800"/>
            <a:ext cx="11831400" cy="1103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(2)拓展:含有两个副线圈理想变压器的等效电阻</a:t>
            </a:r>
            <a:endParaRPr lang="en-US" altLang="zh-CN" sz="241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变压器含有多个副线圈时,每个线圈等效的电阻应为并联关系,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75" kern="0" spc="-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550" kern="0" spc="137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450" kern="0" spc="-29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917" y="3583869"/>
            <a:ext cx="6610753" cy="1935856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22621"/>
              </p:ext>
            </p:extLst>
          </p:nvPr>
        </p:nvGraphicFramePr>
        <p:xfrm>
          <a:off x="8964414" y="971553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" name="Equation" r:id="rId5" imgW="8229600" imgH="19202400" progId="Equation.DSMT4">
                  <p:embed/>
                </p:oleObj>
              </mc:Choice>
              <mc:Fallback>
                <p:oleObj name="Equation" r:id="rId5" imgW="8229600" imgH="19202400" progId="Equation.DSMT4">
                  <p:embed/>
                  <p:pic>
                    <p:nvPicPr>
                      <p:cNvPr id="0" name="图片 2663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414" y="971553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05741"/>
              </p:ext>
            </p:extLst>
          </p:nvPr>
        </p:nvGraphicFramePr>
        <p:xfrm>
          <a:off x="9652723" y="1109390"/>
          <a:ext cx="371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" name="Equation" r:id="rId7" imgW="9753600" imgH="9144000" progId="Equation.DSMT4">
                  <p:embed/>
                </p:oleObj>
              </mc:Choice>
              <mc:Fallback>
                <p:oleObj name="Equation" r:id="rId7" imgW="9753600" imgH="9144000" progId="Equation.DSMT4">
                  <p:embed/>
                  <p:pic>
                    <p:nvPicPr>
                      <p:cNvPr id="0" name="图片 2663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52723" y="1109390"/>
                        <a:ext cx="3714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60673"/>
              </p:ext>
            </p:extLst>
          </p:nvPr>
        </p:nvGraphicFramePr>
        <p:xfrm>
          <a:off x="10139617" y="899840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" name="Equation" r:id="rId9" imgW="10668000" imgH="20116800" progId="Equation.DSMT4">
                  <p:embed/>
                </p:oleObj>
              </mc:Choice>
              <mc:Fallback>
                <p:oleObj name="Equation" r:id="rId9" imgW="10668000" imgH="20116800" progId="Equation.DSMT4">
                  <p:embed/>
                  <p:pic>
                    <p:nvPicPr>
                      <p:cNvPr id="0" name="图片 2663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39617" y="899840"/>
                        <a:ext cx="4000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8CFCF76-8594-4C22-BE44-6AAA425EB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314"/>
              </p:ext>
            </p:extLst>
          </p:nvPr>
        </p:nvGraphicFramePr>
        <p:xfrm>
          <a:off x="10764614" y="936476"/>
          <a:ext cx="951322" cy="111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" name="Equation" r:id="rId11" imgW="27736800" imgH="32613600" progId="Equation.DSMT4">
                  <p:embed/>
                </p:oleObj>
              </mc:Choice>
              <mc:Fallback>
                <p:oleObj name="Equation" r:id="rId11" imgW="27736800" imgH="326136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64614" y="936476"/>
                        <a:ext cx="951322" cy="11156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>
            <a:extLst>
              <a:ext uri="{FF2B5EF4-FFF2-40B4-BE49-F238E27FC236}">
                <a16:creationId xmlns:a16="http://schemas.microsoft.com/office/drawing/2014/main" id="{535D8458-B8B5-485D-9DF9-E099B53F9C30}"/>
              </a:ext>
            </a:extLst>
          </p:cNvPr>
          <p:cNvSpPr txBox="1"/>
          <p:nvPr/>
        </p:nvSpPr>
        <p:spPr>
          <a:xfrm>
            <a:off x="452252" y="1436701"/>
            <a:ext cx="11831400" cy="3035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2440"/>
              </a:spcBef>
            </a:pP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965" kern="0" spc="-49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405" kern="0" spc="136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3120" kern="0" spc="2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5035" kern="0" spc="3064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所在副线圈等效电阻的功率</a:t>
            </a:r>
            <a:r>
              <a:rPr lang="zh-CN" altLang="en-US" sz="1405" kern="0" spc="151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</a:t>
            </a:r>
            <a:r>
              <a:rPr lang="en-US" altLang="zh-CN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     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14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endParaRPr lang="en-US" altLang="zh-CN" sz="241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latinLnBrk="1" hangingPunct="0">
              <a:lnSpc>
                <a:spcPct val="150000"/>
              </a:lnSpc>
              <a:spcBef>
                <a:spcPts val="2440"/>
              </a:spcBef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将变压器等效成定值电阻,定值电阻功率与变压器的功率相同,即</a:t>
            </a:r>
            <a:r>
              <a:rPr lang="zh-CN" altLang="en-US" sz="1550" kern="0" spc="137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550" kern="0" spc="137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</a:t>
            </a:r>
            <a:r>
              <a:rPr lang="zh-CN" altLang="en-US" sz="1550" kern="0" spc="122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550" kern="0" spc="122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’,</a:t>
            </a:r>
            <a:endParaRPr lang="en-US" altLang="zh-CN" sz="241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latinLnBrk="1" hangingPunct="0">
              <a:lnSpc>
                <a:spcPct val="150000"/>
              </a:lnSpc>
              <a:spcBef>
                <a:spcPts val="2440"/>
              </a:spcBef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由此可得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1F197B9B-547A-4E05-A162-B5D184D87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02283"/>
              </p:ext>
            </p:extLst>
          </p:nvPr>
        </p:nvGraphicFramePr>
        <p:xfrm>
          <a:off x="886761" y="1850618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" name="Equation" r:id="rId13" imgW="8229600" imgH="19202400" progId="Equation.DSMT4">
                  <p:embed/>
                </p:oleObj>
              </mc:Choice>
              <mc:Fallback>
                <p:oleObj name="Equation" r:id="rId13" imgW="8229600" imgH="19202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6761" y="1850618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08811684-BFFA-4819-91E5-A0636A58B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55645"/>
              </p:ext>
            </p:extLst>
          </p:nvPr>
        </p:nvGraphicFramePr>
        <p:xfrm>
          <a:off x="1683258" y="2077582"/>
          <a:ext cx="352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" name="Equation" r:id="rId15" imgW="9448800" imgH="9144000" progId="Equation.DSMT4">
                  <p:embed/>
                </p:oleObj>
              </mc:Choice>
              <mc:Fallback>
                <p:oleObj name="Equation" r:id="rId15" imgW="9448800" imgH="91440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83258" y="2077582"/>
                        <a:ext cx="35242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38B69E61-CB20-4782-9D5A-E83799F2E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08834"/>
              </p:ext>
            </p:extLst>
          </p:nvPr>
        </p:nvGraphicFramePr>
        <p:xfrm>
          <a:off x="2164805" y="1829273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" name="Equation" r:id="rId17" imgW="10668000" imgH="20116800" progId="Equation.DSMT4">
                  <p:embed/>
                </p:oleObj>
              </mc:Choice>
              <mc:Fallback>
                <p:oleObj name="Equation" r:id="rId17" imgW="10668000" imgH="201168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64805" y="1829273"/>
                        <a:ext cx="4000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0BF6B5AA-2EE0-4939-BC3A-7782CF199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65126"/>
              </p:ext>
            </p:extLst>
          </p:nvPr>
        </p:nvGraphicFramePr>
        <p:xfrm>
          <a:off x="2779534" y="1409170"/>
          <a:ext cx="1028699" cy="122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" name="Equation" r:id="rId19" imgW="27127200" imgH="32613600" progId="Equation.DSMT4">
                  <p:embed/>
                </p:oleObj>
              </mc:Choice>
              <mc:Fallback>
                <p:oleObj name="Equation" r:id="rId19" imgW="27127200" imgH="326136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79534" y="1409170"/>
                        <a:ext cx="1028699" cy="12287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99AF1A4F-C3AD-4AE9-941C-D59F46F59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55094"/>
              </p:ext>
            </p:extLst>
          </p:nvPr>
        </p:nvGraphicFramePr>
        <p:xfrm>
          <a:off x="6894126" y="-879233"/>
          <a:ext cx="925471" cy="11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" name="Equation" r:id="rId21" imgW="27127200" imgH="32918400" progId="Equation.DSMT4">
                  <p:embed/>
                </p:oleObj>
              </mc:Choice>
              <mc:Fallback>
                <p:oleObj name="Equation" r:id="rId21" imgW="27127200" imgH="329184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94126" y="-879233"/>
                        <a:ext cx="925471" cy="1122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663AB920-026D-43D7-95A3-C4526DA5D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37167"/>
              </p:ext>
            </p:extLst>
          </p:nvPr>
        </p:nvGraphicFramePr>
        <p:xfrm>
          <a:off x="8524957" y="2020478"/>
          <a:ext cx="371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" name="Equation" r:id="rId23" imgW="9753600" imgH="9144000" progId="Equation.DSMT4">
                  <p:embed/>
                </p:oleObj>
              </mc:Choice>
              <mc:Fallback>
                <p:oleObj name="Equation" r:id="rId23" imgW="9753600" imgH="91440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24957" y="2020478"/>
                        <a:ext cx="3714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89C8E6F5-97CD-48F5-89ED-0B5511ECC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11584"/>
              </p:ext>
            </p:extLst>
          </p:nvPr>
        </p:nvGraphicFramePr>
        <p:xfrm>
          <a:off x="9121379" y="1794174"/>
          <a:ext cx="419099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" name="Equation" r:id="rId25" imgW="10972800" imgH="20116800" progId="Equation.DSMT4">
                  <p:embed/>
                </p:oleObj>
              </mc:Choice>
              <mc:Fallback>
                <p:oleObj name="Equation" r:id="rId25" imgW="10972800" imgH="201168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121379" y="1794174"/>
                        <a:ext cx="419099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934ACAB4-9859-4E82-8466-7C3C68529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85365"/>
              </p:ext>
            </p:extLst>
          </p:nvPr>
        </p:nvGraphicFramePr>
        <p:xfrm>
          <a:off x="9740819" y="2070392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" name="Equation" r:id="rId27" imgW="9448800" imgH="9144000" progId="Equation.DSMT4">
                  <p:embed/>
                </p:oleObj>
              </mc:Choice>
              <mc:Fallback>
                <p:oleObj name="Equation" r:id="rId27" imgW="9448800" imgH="91440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740819" y="2070392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C3227730-EA61-4614-A7CC-EB95015B8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48970"/>
              </p:ext>
            </p:extLst>
          </p:nvPr>
        </p:nvGraphicFramePr>
        <p:xfrm>
          <a:off x="10332566" y="1812518"/>
          <a:ext cx="419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" name="Equation" r:id="rId29" imgW="10972800" imgH="20116800" progId="Equation.DSMT4">
                  <p:embed/>
                </p:oleObj>
              </mc:Choice>
              <mc:Fallback>
                <p:oleObj name="Equation" r:id="rId29" imgW="10972800" imgH="20116800" progId="Equation.DSMT4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332566" y="1812518"/>
                        <a:ext cx="41910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00F8EDBD-CE83-4085-993E-D6C674DAB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583383"/>
              </p:ext>
            </p:extLst>
          </p:nvPr>
        </p:nvGraphicFramePr>
        <p:xfrm>
          <a:off x="8984051" y="3060229"/>
          <a:ext cx="37147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9" name="Equation" r:id="rId31" imgW="9753600" imgH="9144000" progId="Equation.DSMT4">
                  <p:embed/>
                </p:oleObj>
              </mc:Choice>
              <mc:Fallback>
                <p:oleObj name="Equation" r:id="rId31" imgW="9753600" imgH="9144000" progId="Equation.DSMT4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984051" y="3060229"/>
                        <a:ext cx="37147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A60D499E-BEF0-416C-B336-24EA52909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36542"/>
              </p:ext>
            </p:extLst>
          </p:nvPr>
        </p:nvGraphicFramePr>
        <p:xfrm>
          <a:off x="9528099" y="3060229"/>
          <a:ext cx="37147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" name="Equation" r:id="rId33" imgW="9753600" imgH="9144000" progId="Equation.DSMT4">
                  <p:embed/>
                </p:oleObj>
              </mc:Choice>
              <mc:Fallback>
                <p:oleObj name="Equation" r:id="rId33" imgW="9753600" imgH="9144000" progId="Equation.DSMT4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528099" y="3060229"/>
                        <a:ext cx="37147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8FC1B1BF-3989-40BF-940C-80A7FDEC7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96581"/>
              </p:ext>
            </p:extLst>
          </p:nvPr>
        </p:nvGraphicFramePr>
        <p:xfrm>
          <a:off x="10031208" y="3060229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1" name="Equation" r:id="rId35" imgW="9448800" imgH="9144000" progId="Equation.DSMT4">
                  <p:embed/>
                </p:oleObj>
              </mc:Choice>
              <mc:Fallback>
                <p:oleObj name="Equation" r:id="rId35" imgW="9448800" imgH="9144000" progId="Equation.DSMT4">
                  <p:embed/>
                  <p:pic>
                    <p:nvPicPr>
                      <p:cNvPr id="17" name="对象 16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031208" y="3060229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DF078835-D614-45E9-BDF2-AAEA8D9D6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52860"/>
              </p:ext>
            </p:extLst>
          </p:nvPr>
        </p:nvGraphicFramePr>
        <p:xfrm>
          <a:off x="10556206" y="3060229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2" name="Equation" r:id="rId37" imgW="9448800" imgH="9144000" progId="Equation.DSMT4">
                  <p:embed/>
                </p:oleObj>
              </mc:Choice>
              <mc:Fallback>
                <p:oleObj name="Equation" r:id="rId37" imgW="9448800" imgH="9144000" progId="Equation.DSMT4">
                  <p:embed/>
                  <p:pic>
                    <p:nvPicPr>
                      <p:cNvPr id="18" name="对象 17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556206" y="3060229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03E36FA7-EC21-4841-9919-B0019FE6C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77837"/>
              </p:ext>
            </p:extLst>
          </p:nvPr>
        </p:nvGraphicFramePr>
        <p:xfrm>
          <a:off x="2216494" y="3852317"/>
          <a:ext cx="3333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3" name="Equation" r:id="rId39" imgW="8839200" imgH="20116800" progId="Equation.DSMT4">
                  <p:embed/>
                </p:oleObj>
              </mc:Choice>
              <mc:Fallback>
                <p:oleObj name="Equation" r:id="rId39" imgW="8839200" imgH="20116800" progId="Equation.DSMT4">
                  <p:embed/>
                  <p:pic>
                    <p:nvPicPr>
                      <p:cNvPr id="19" name="对象 18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216494" y="3852317"/>
                        <a:ext cx="3333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D21DA7C3-36C0-4103-A643-8CFAD1C02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27133"/>
              </p:ext>
            </p:extLst>
          </p:nvPr>
        </p:nvGraphicFramePr>
        <p:xfrm>
          <a:off x="3374456" y="3852317"/>
          <a:ext cx="3333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4" name="Equation" r:id="rId41" imgW="8839200" imgH="20116800" progId="Equation.DSMT4">
                  <p:embed/>
                </p:oleObj>
              </mc:Choice>
              <mc:Fallback>
                <p:oleObj name="Equation" r:id="rId41" imgW="8839200" imgH="20116800" progId="Equation.DSMT4">
                  <p:embed/>
                  <p:pic>
                    <p:nvPicPr>
                      <p:cNvPr id="20" name="对象 19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374456" y="3852317"/>
                        <a:ext cx="3333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7036130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交变电流的产生与描述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46" y="961124"/>
            <a:ext cx="12047954" cy="1103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(3)推广:两个以上副线圈理想变压器的等效电阻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若理想变压器满足如图甲所示情况,则可等效成如图乙所示电路,且满足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&gt;2)。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82908"/>
              </p:ext>
            </p:extLst>
          </p:nvPr>
        </p:nvGraphicFramePr>
        <p:xfrm>
          <a:off x="10081832" y="1442343"/>
          <a:ext cx="333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" name="Equation" r:id="rId4" imgW="8839200" imgH="20116800" progId="Equation.DSMT4">
                  <p:embed/>
                </p:oleObj>
              </mc:Choice>
              <mc:Fallback>
                <p:oleObj name="Equation" r:id="rId4" imgW="8839200" imgH="20116800" progId="Equation.DSMT4">
                  <p:embed/>
                  <p:pic>
                    <p:nvPicPr>
                      <p:cNvPr id="0" name="图片 276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81832" y="1442343"/>
                        <a:ext cx="3333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3" descr="textimage25.jpeg">
            <a:extLst>
              <a:ext uri="{FF2B5EF4-FFF2-40B4-BE49-F238E27FC236}">
                <a16:creationId xmlns:a16="http://schemas.microsoft.com/office/drawing/2014/main" id="{05D1FEE0-EAD3-4D04-A748-FFFEBFD170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0061" y="2268141"/>
            <a:ext cx="2827229" cy="2960588"/>
          </a:xfrm>
          <a:prstGeom prst="rect">
            <a:avLst/>
          </a:prstGeom>
        </p:spPr>
      </p:pic>
      <p:pic>
        <p:nvPicPr>
          <p:cNvPr id="24" name="图片 4" descr="textimage26.jpeg">
            <a:extLst>
              <a:ext uri="{FF2B5EF4-FFF2-40B4-BE49-F238E27FC236}">
                <a16:creationId xmlns:a16="http://schemas.microsoft.com/office/drawing/2014/main" id="{3E6A495A-D7CF-47F2-B856-C459B672E43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070" y="2362554"/>
            <a:ext cx="3532216" cy="25427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A80AB56-7100-4F50-9863-D7C7117A8EB0}"/>
              </a:ext>
            </a:extLst>
          </p:cNvPr>
          <p:cNvSpPr txBox="1"/>
          <p:nvPr/>
        </p:nvSpPr>
        <p:spPr>
          <a:xfrm>
            <a:off x="359458" y="467941"/>
            <a:ext cx="11449272" cy="2182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2.等效电源法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如图甲所示,设理想变压器原线圈两端的电压为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,副线圈两端的电压为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,副线圈所接负载为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,与原线圈串联的定值电阻为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,变压器原、副线圈匝数分别为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。将变压器、定值电阻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与原交流电源看为一个整体,等效为一个新的电源,令新电源的电动势为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',新电源的等效内阻为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',作出等效后的电路图如图乙所示。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C3C4E-E1FB-49B2-9B0D-AE4201D6CF51}"/>
              </a:ext>
            </a:extLst>
          </p:cNvPr>
          <p:cNvSpPr txBox="1"/>
          <p:nvPr/>
        </p:nvSpPr>
        <p:spPr>
          <a:xfrm>
            <a:off x="539478" y="2289586"/>
            <a:ext cx="11831400" cy="3538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130" kern="0" spc="13196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   </a:t>
            </a:r>
            <a:r>
              <a:rPr lang="zh-CN" altLang="en-US" sz="8180" kern="0" spc="456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045"/>
              </a:spcBef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对图甲,由串联电路的规律得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,令</a:t>
            </a:r>
            <a:r>
              <a:rPr lang="zh-CN" altLang="en-US" sz="3315" kern="0" spc="-61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</a:t>
            </a:r>
            <a:r>
              <a:rPr lang="zh-CN" altLang="en-US" sz="3315" kern="0" spc="-16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315" kern="0" spc="-1067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,联立可得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10" kern="0" spc="-76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010" kern="0" spc="6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。对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图乙,由闭合电路欧姆定律得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'-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'。两式比较可得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090" kern="0" spc="-83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090" kern="0" spc="-13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textimage27.jpeg">
            <a:extLst>
              <a:ext uri="{FF2B5EF4-FFF2-40B4-BE49-F238E27FC236}">
                <a16:creationId xmlns:a16="http://schemas.microsoft.com/office/drawing/2014/main" id="{6AE5A857-7C96-45BB-9267-1ADBC9BDB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6010" y="2723295"/>
            <a:ext cx="2581275" cy="1866900"/>
          </a:xfrm>
          <a:prstGeom prst="rect">
            <a:avLst/>
          </a:prstGeom>
        </p:spPr>
      </p:pic>
      <p:pic>
        <p:nvPicPr>
          <p:cNvPr id="5" name="图片 4" descr="textimage28.jpeg">
            <a:extLst>
              <a:ext uri="{FF2B5EF4-FFF2-40B4-BE49-F238E27FC236}">
                <a16:creationId xmlns:a16="http://schemas.microsoft.com/office/drawing/2014/main" id="{1C00A8CD-02AE-4BC9-BA13-90C9B39D28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9083" y="2626229"/>
            <a:ext cx="1526318" cy="2020127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0C1BC9E-769E-4B82-8DCD-921ED98A9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0695"/>
              </p:ext>
            </p:extLst>
          </p:nvPr>
        </p:nvGraphicFramePr>
        <p:xfrm>
          <a:off x="5902008" y="4567567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5" imgW="9144000" imgH="19202400" progId="Equation.DSMT4">
                  <p:embed/>
                </p:oleObj>
              </mc:Choice>
              <mc:Fallback>
                <p:oleObj name="Equation" r:id="rId5" imgW="9144000" imgH="19202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2008" y="4567567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C19536E-A031-4E80-8A17-3802405F7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86096"/>
              </p:ext>
            </p:extLst>
          </p:nvPr>
        </p:nvGraphicFramePr>
        <p:xfrm>
          <a:off x="6934621" y="4567567"/>
          <a:ext cx="400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7" imgW="10668000" imgH="19202400" progId="Equation.DSMT4">
                  <p:embed/>
                </p:oleObj>
              </mc:Choice>
              <mc:Fallback>
                <p:oleObj name="Equation" r:id="rId7" imgW="10668000" imgH="19202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621" y="4567567"/>
                        <a:ext cx="4000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3AE4009-8E5F-4FDD-B357-431F8F4EF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72248"/>
              </p:ext>
            </p:extLst>
          </p:nvPr>
        </p:nvGraphicFramePr>
        <p:xfrm>
          <a:off x="7718384" y="4567567"/>
          <a:ext cx="285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9" imgW="7620000" imgH="19202400" progId="Equation.DSMT4">
                  <p:embed/>
                </p:oleObj>
              </mc:Choice>
              <mc:Fallback>
                <p:oleObj name="Equation" r:id="rId9" imgW="7620000" imgH="192024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8384" y="4567567"/>
                        <a:ext cx="2857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96E9C58-5899-45B1-A0A3-0C676FBAF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791094"/>
              </p:ext>
            </p:extLst>
          </p:nvPr>
        </p:nvGraphicFramePr>
        <p:xfrm>
          <a:off x="10081904" y="4556293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11" imgW="7620000" imgH="17373600" progId="Equation.DSMT4">
                  <p:embed/>
                </p:oleObj>
              </mc:Choice>
              <mc:Fallback>
                <p:oleObj name="Equation" r:id="rId11" imgW="7620000" imgH="173736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81904" y="4556293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4F5A22FB-F7E4-43F9-B4C1-A2B858B3E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61784"/>
              </p:ext>
            </p:extLst>
          </p:nvPr>
        </p:nvGraphicFramePr>
        <p:xfrm>
          <a:off x="10647955" y="4556293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quation" r:id="rId13" imgW="10363200" imgH="17373600" progId="Equation.DSMT4">
                  <p:embed/>
                </p:oleObj>
              </mc:Choice>
              <mc:Fallback>
                <p:oleObj name="Equation" r:id="rId13" imgW="10363200" imgH="17373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47955" y="4556293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79EC585D-C0DC-4109-AA6A-B6E554388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37129"/>
              </p:ext>
            </p:extLst>
          </p:nvPr>
        </p:nvGraphicFramePr>
        <p:xfrm>
          <a:off x="8006272" y="5283325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15" imgW="7620000" imgH="17373600" progId="Equation.DSMT4">
                  <p:embed/>
                </p:oleObj>
              </mc:Choice>
              <mc:Fallback>
                <p:oleObj name="Equation" r:id="rId15" imgW="7620000" imgH="173736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06272" y="5283325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5E610E1-DDAE-48CF-9C66-EDA08EAD9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7115"/>
              </p:ext>
            </p:extLst>
          </p:nvPr>
        </p:nvGraphicFramePr>
        <p:xfrm>
          <a:off x="8710357" y="5283325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17" imgW="10363200" imgH="17373600" progId="Equation.DSMT4">
                  <p:embed/>
                </p:oleObj>
              </mc:Choice>
              <mc:Fallback>
                <p:oleObj name="Equation" r:id="rId17" imgW="10363200" imgH="173736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10357" y="5283325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369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88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     (原线圈无负载→含负载)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(2022湖南,6,4分)如图,理想变压器原、副线圈总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匝数相同,滑动触头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初始位置在副线圈正中间,输入端接入电压有效值恒定的交变电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源。定值电阻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的阻值为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,滑动变阻器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的最大阻值为9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,滑片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初始位置在最右端。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理想电压表</a:t>
            </a:r>
            <a:r>
              <a:rPr lang="zh-CN" altLang="en-US" sz="1980" kern="0" spc="64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的示数为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,理想电流表</a:t>
            </a:r>
            <a:r>
              <a:rPr lang="zh-CN" altLang="en-US" sz="1980" kern="0" spc="64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的示数为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。下列说法正确的是</a:t>
            </a:r>
            <a:r>
              <a:rPr lang="zh-CN" altLang="en-US" sz="1815" kern="0" spc="59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　    )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904" y="2215528"/>
            <a:ext cx="333375" cy="333375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2858" y="2196133"/>
            <a:ext cx="333374" cy="333374"/>
          </a:xfrm>
          <a:prstGeom prst="rect">
            <a:avLst/>
          </a:prstGeom>
        </p:spPr>
      </p:pic>
      <p:pic>
        <p:nvPicPr>
          <p:cNvPr id="5" name="图片 5" descr="textimage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0398" y="2711421"/>
            <a:ext cx="2925702" cy="198008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72465" y="2553187"/>
            <a:ext cx="8347933" cy="1888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向左缓慢滑动的过程中,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向左缓慢滑动的过程中,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消耗的功率增大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增大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消耗的功率减小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10296095" y="2215528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454" y="323925"/>
            <a:ext cx="11831400" cy="3272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解法一　常规解法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位置不变,原、副线圈的匝数比为2∶1,则副线圈的电流为2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,副线圈两端电压的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,则变压器原线圈两端电压的有效值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,设输入交流电的电压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有效值为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440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向左缓慢滑动的过程中,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变大,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变压器原线圈两端电压的有效值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变大,输入电压有效值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不变,则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两端的电压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不断变小,电压表示数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变小,原线圈两端电压、电流都变大,则变压器的输入功率变大,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根据原、副线圈的功率相等,可知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A错误,B正确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。设原、副线圈的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7643"/>
              </p:ext>
            </p:extLst>
          </p:nvPr>
        </p:nvGraphicFramePr>
        <p:xfrm>
          <a:off x="4715942" y="1692077"/>
          <a:ext cx="981074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4" imgW="25908000" imgH="19202400" progId="Equation.DSMT4">
                  <p:embed/>
                </p:oleObj>
              </mc:Choice>
              <mc:Fallback>
                <p:oleObj name="Equation" r:id="rId4" imgW="25908000" imgH="19202400" progId="Equation.DSMT4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5942" y="1692077"/>
                        <a:ext cx="981074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674A7E2D-37A2-42BF-A639-CB429BF352B7}"/>
              </a:ext>
            </a:extLst>
          </p:cNvPr>
          <p:cNvSpPr txBox="1"/>
          <p:nvPr/>
        </p:nvSpPr>
        <p:spPr>
          <a:xfrm>
            <a:off x="323454" y="3394609"/>
            <a:ext cx="11831400" cy="3410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匝数的比值为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,整理可得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523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位置不变,在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向下缓慢滑动的过程中,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变大,则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变小,由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3015" kern="0" spc="553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3175" kern="0" spc="537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,整理可得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4720" kern="0" spc="1095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=3时,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消耗的功率有最大值,可知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53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消耗的功率先增大后减小,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C、D错误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032BB4E-FE23-47C2-B835-A1B97934C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30145"/>
              </p:ext>
            </p:extLst>
          </p:nvPr>
        </p:nvGraphicFramePr>
        <p:xfrm>
          <a:off x="7554000" y="3531528"/>
          <a:ext cx="10858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6" imgW="28651200" imgH="19202400" progId="Equation.DSMT4">
                  <p:embed/>
                </p:oleObj>
              </mc:Choice>
              <mc:Fallback>
                <p:oleObj name="Equation" r:id="rId6" imgW="28651200" imgH="192024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4000" y="3531528"/>
                        <a:ext cx="10858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C1BAECD-C1F2-456F-8548-0A9672163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36406"/>
              </p:ext>
            </p:extLst>
          </p:nvPr>
        </p:nvGraphicFramePr>
        <p:xfrm>
          <a:off x="323454" y="5086780"/>
          <a:ext cx="1085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8" imgW="28651200" imgH="19202400" progId="Equation.DSMT4">
                  <p:embed/>
                </p:oleObj>
              </mc:Choice>
              <mc:Fallback>
                <p:oleObj name="Equation" r:id="rId8" imgW="28651200" imgH="192024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454" y="5086780"/>
                        <a:ext cx="1085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CC2EEF3-9083-442D-8269-848A435F5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290668"/>
              </p:ext>
            </p:extLst>
          </p:nvPr>
        </p:nvGraphicFramePr>
        <p:xfrm>
          <a:off x="1485804" y="5047489"/>
          <a:ext cx="1085850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10" imgW="28651200" imgH="20116800" progId="Equation.DSMT4">
                  <p:embed/>
                </p:oleObj>
              </mc:Choice>
              <mc:Fallback>
                <p:oleObj name="Equation" r:id="rId10" imgW="28651200" imgH="201168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5804" y="5047489"/>
                        <a:ext cx="1085850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66930B00-4D11-411F-9139-5ECC019E8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70152"/>
              </p:ext>
            </p:extLst>
          </p:nvPr>
        </p:nvGraphicFramePr>
        <p:xfrm>
          <a:off x="4231928" y="5037927"/>
          <a:ext cx="1687822" cy="96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2" imgW="52730400" imgH="29870400" progId="Equation.DSMT4">
                  <p:embed/>
                </p:oleObj>
              </mc:Choice>
              <mc:Fallback>
                <p:oleObj name="Equation" r:id="rId12" imgW="52730400" imgH="29870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31928" y="5037927"/>
                        <a:ext cx="1687822" cy="9610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060311"/>
            <a:ext cx="11831400" cy="2464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7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接入电路的阻值减小,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50" kern="0" spc="397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;若保持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在最右端位置不变,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=9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向下缓慢滑动,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等效为电源内阻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=9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消耗的功率最大,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向下缓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慢滑动,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由4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逐渐增大,故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消耗的功率先增大,后减小,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4116" y="4524575"/>
            <a:ext cx="2520279" cy="211000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82364"/>
              </p:ext>
            </p:extLst>
          </p:nvPr>
        </p:nvGraphicFramePr>
        <p:xfrm>
          <a:off x="3572973" y="2197502"/>
          <a:ext cx="9429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5" imgW="24993600" imgH="20116800" progId="Equation.DSMT4">
                  <p:embed/>
                </p:oleObj>
              </mc:Choice>
              <mc:Fallback>
                <p:oleObj name="Equation" r:id="rId5" imgW="24993600" imgH="201168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2973" y="2197502"/>
                        <a:ext cx="9429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textimage20.jpeg">
            <a:extLst>
              <a:ext uri="{FF2B5EF4-FFF2-40B4-BE49-F238E27FC236}">
                <a16:creationId xmlns:a16="http://schemas.microsoft.com/office/drawing/2014/main" id="{B3AEC898-D433-4332-9250-3DC895FC72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750" y="4661766"/>
            <a:ext cx="2664296" cy="1803167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0FB771F9-1CA4-4411-B4AE-9A0E67750390}"/>
              </a:ext>
            </a:extLst>
          </p:cNvPr>
          <p:cNvSpPr txBox="1"/>
          <p:nvPr/>
        </p:nvSpPr>
        <p:spPr>
          <a:xfrm>
            <a:off x="468000" y="265565"/>
            <a:ext cx="11831400" cy="1962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解法二　等效电阻法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如图,将理想变压器及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等效为电阻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180" kern="0" spc="-47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180" kern="0" spc="42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180" kern="0" spc="-70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180" kern="0" spc="-10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180" kern="0" spc="-70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805" kern="0" spc="151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5"/>
              </a:spcBef>
              <a:buNone/>
            </a:pP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分别为变压器原、副线圈匝数),若保持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位置不变,则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向左缓慢滑动,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D775626-88F2-41B4-AD57-866673CB9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70840"/>
              </p:ext>
            </p:extLst>
          </p:nvPr>
        </p:nvGraphicFramePr>
        <p:xfrm>
          <a:off x="6317142" y="1029273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8" imgW="9144000" imgH="19202400" progId="Equation.DSMT4">
                  <p:embed/>
                </p:oleObj>
              </mc:Choice>
              <mc:Fallback>
                <p:oleObj name="Equation" r:id="rId8" imgW="9144000" imgH="192024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17142" y="1029273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B131744-BB05-4550-8BB5-2804CA8A7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4274"/>
              </p:ext>
            </p:extLst>
          </p:nvPr>
        </p:nvGraphicFramePr>
        <p:xfrm>
          <a:off x="6736542" y="1029273"/>
          <a:ext cx="4571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10" imgW="12192000" imgH="19202400" progId="Equation.DSMT4">
                  <p:embed/>
                </p:oleObj>
              </mc:Choice>
              <mc:Fallback>
                <p:oleObj name="Equation" r:id="rId10" imgW="12192000" imgH="19202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6542" y="1029273"/>
                        <a:ext cx="4571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D8A9968B-FD30-4FB1-A6EF-1D2B3A040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8575"/>
              </p:ext>
            </p:extLst>
          </p:nvPr>
        </p:nvGraphicFramePr>
        <p:xfrm>
          <a:off x="7366315" y="1029273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12" imgW="8229600" imgH="19202400" progId="Equation.DSMT4">
                  <p:embed/>
                </p:oleObj>
              </mc:Choice>
              <mc:Fallback>
                <p:oleObj name="Equation" r:id="rId12" imgW="8229600" imgH="192024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66315" y="1029273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12CF7C82-16B5-4771-BFF8-E33C8B089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37621"/>
              </p:ext>
            </p:extLst>
          </p:nvPr>
        </p:nvGraphicFramePr>
        <p:xfrm>
          <a:off x="7757140" y="1029273"/>
          <a:ext cx="3905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14" imgW="10363200" imgH="19202400" progId="Equation.DSMT4">
                  <p:embed/>
                </p:oleObj>
              </mc:Choice>
              <mc:Fallback>
                <p:oleObj name="Equation" r:id="rId14" imgW="10363200" imgH="192024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57140" y="1029273"/>
                        <a:ext cx="3905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57FBAE4-425A-43A2-8DF6-E96DAC808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12700"/>
              </p:ext>
            </p:extLst>
          </p:nvPr>
        </p:nvGraphicFramePr>
        <p:xfrm>
          <a:off x="8320238" y="1029273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16" imgW="8229600" imgH="19202400" progId="Equation.DSMT4">
                  <p:embed/>
                </p:oleObj>
              </mc:Choice>
              <mc:Fallback>
                <p:oleObj name="Equation" r:id="rId16" imgW="8229600" imgH="192024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0238" y="1029273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8436D8C-006D-4EBE-89AC-D323AE5C1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73900"/>
              </p:ext>
            </p:extLst>
          </p:nvPr>
        </p:nvGraphicFramePr>
        <p:xfrm>
          <a:off x="10771662" y="904890"/>
          <a:ext cx="676274" cy="86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18" imgW="17983200" imgH="22860000" progId="Equation.DSMT4">
                  <p:embed/>
                </p:oleObj>
              </mc:Choice>
              <mc:Fallback>
                <p:oleObj name="Equation" r:id="rId18" imgW="17983200" imgH="228600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771662" y="904890"/>
                        <a:ext cx="676274" cy="866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电磁振荡与电磁波　传感器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467360"/>
            <a:ext cx="11076940" cy="439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电磁振荡与电磁波</a:t>
            </a: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一、电磁振荡</a:t>
            </a:r>
            <a:endParaRPr lang="zh-CN" altLang="en-US" sz="2800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1.电磁振荡的基本规律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(1)放电过程:电容器的电荷量、电场强度都减小,线圈中的电流、磁感应强度都增大,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电场能转化为磁场能。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(2)充电过程:电容器的电荷量、电场强度都增大,线圈中的电流、磁感应强度都减小,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磁场能转化为电场能。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2.电磁振荡的周期和频率: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周期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=2π</a:t>
            </a:r>
            <a:r>
              <a:rPr lang="zh-CN" altLang="en-US" sz="2775" u="sng" kern="0" spc="202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,频率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550" u="sng" kern="0" spc="21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21696"/>
              </p:ext>
            </p:extLst>
          </p:nvPr>
        </p:nvGraphicFramePr>
        <p:xfrm>
          <a:off x="5147894" y="4357008"/>
          <a:ext cx="579120" cy="33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4" imgW="16154400" imgH="9448800" progId="Equation.DSMT4">
                  <p:embed/>
                </p:oleObj>
              </mc:Choice>
              <mc:Fallback>
                <p:oleObj name="Equation" r:id="rId4" imgW="16154400" imgH="94488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7894" y="4357008"/>
                        <a:ext cx="579120" cy="3348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487336"/>
              </p:ext>
            </p:extLst>
          </p:nvPr>
        </p:nvGraphicFramePr>
        <p:xfrm>
          <a:off x="6688078" y="4068341"/>
          <a:ext cx="922972" cy="66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6" imgW="25603200" imgH="18592800" progId="Equation.DSMT4">
                  <p:embed/>
                </p:oleObj>
              </mc:Choice>
              <mc:Fallback>
                <p:oleObj name="Equation" r:id="rId6" imgW="25603200" imgH="18592800" progId="Equation.DSMT4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8078" y="4068341"/>
                        <a:ext cx="922972" cy="6696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556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660" kern="0" spc="58939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22" y="1007962"/>
            <a:ext cx="5146362" cy="1211250"/>
          </a:xfrm>
          <a:prstGeom prst="rect">
            <a:avLst/>
          </a:prstGeom>
        </p:spPr>
      </p:pic>
      <p:pic>
        <p:nvPicPr>
          <p:cNvPr id="4" name="图片 4" descr="textimage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0750" y="2339398"/>
            <a:ext cx="4841433" cy="332008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323925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振荡电流、极板电荷量随时间的变化图像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468319" y="5832576"/>
            <a:ext cx="9197847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规律与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图像相对应;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规律与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图像相对应。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08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latin typeface="Times New Roman" panose="02020603050405020304" pitchFamily="65" charset="-122"/>
                <a:ea typeface="华文细黑" panose="02010600040101010101" pitchFamily="65" charset="-122"/>
              </a:rPr>
              <a:t>LC</a:t>
            </a:r>
            <a:r>
              <a:rPr lang="zh-CN" altLang="en-US" sz="2410" kern="0" dirty="0">
                <a:latin typeface="Times New Roman" panose="02020603050405020304" pitchFamily="65" charset="-122"/>
                <a:ea typeface="华文细黑" panose="02010600040101010101" pitchFamily="65" charset="-122"/>
              </a:rPr>
              <a:t>振荡电路充、放电过程的判断方法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70161"/>
          <a:ext cx="11268000" cy="2865693"/>
        </p:xfrm>
        <a:graphic>
          <a:graphicData uri="http://schemas.openxmlformats.org/drawingml/2006/table">
            <a:tbl>
              <a:tblPr/>
              <a:tblGrid>
                <a:gridCol w="323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根据电流流向判断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当电流流向带正电的极板时,电容器的电荷量增加,磁场能向电场能转化,处于充电过程;反之,当电流流出带正电的极板时,电荷量减少,电场能向磁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场能转化,处于放电过程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根据物理量的变化趋势判断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当电容器的带电荷量q(电压U、电场强度E)增大或电流i(磁感应强度B)减小时,处于充电过程;反之,处于放电过程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根据能量判断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电场能增加时充电,磁场能增加时放电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30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二、电磁波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1.麦克斯韦电磁场理论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3111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725" y="1188021"/>
            <a:ext cx="6292786" cy="4394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4833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正弦式交变电流的产生及变化规律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线圈绕垂直于磁感线方向的轴匀速转动。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2.两个特殊位置的特点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(1)线圈平面与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中性面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重合时,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⊥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FF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=0,电流方向将发生改变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(2)线圈平面与中性面垂直时,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∥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FF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最大,电流方向不改变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(3)电流方向的改变: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线圈通过中性面位置时,电流方向发生改变,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一个周期内线圈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两次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通过中性面位置,因此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电流的方向改变两次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感应电动势的最大值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nBSω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与转轴位置无关,与线圈形状无关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29829"/>
              </p:ext>
            </p:extLst>
          </p:nvPr>
        </p:nvGraphicFramePr>
        <p:xfrm>
          <a:off x="5915412" y="2160090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12192000" imgH="17373600" progId="Equation.DSMT4">
                  <p:embed/>
                </p:oleObj>
              </mc:Choice>
              <mc:Fallback>
                <p:oleObj name="Equation" r:id="rId4" imgW="12192000" imgH="173736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5412" y="2160090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70487"/>
              </p:ext>
            </p:extLst>
          </p:nvPr>
        </p:nvGraphicFramePr>
        <p:xfrm>
          <a:off x="5628985" y="2879303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12192000" imgH="17373600" progId="Equation.DSMT4">
                  <p:embed/>
                </p:oleObj>
              </mc:Choice>
              <mc:Fallback>
                <p:oleObj name="Equation" r:id="rId6" imgW="12192000" imgH="17373600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8985" y="2879303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437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2.电磁波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(1)变化的电场和磁场在空间由近及远地向周围传播,形成电磁波。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电磁波是横波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电磁波的传播不需要介质,可在真空中传播,在真空中不同频率的电磁波传播速度相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同(都等于光速)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(3)不同频率的电磁波,在同一介质中传播,其速度是不同的,频率越高,波速越小。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是电磁波的频率。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对电磁波的两点提醒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(1)不同电磁波的频率或波长不同,表现出不同的特性。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波长越长,越容易产生干涉、衍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射现象;波长越短,穿透能力越强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555659"/>
            <a:ext cx="11831400" cy="923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(2)同频率的电磁波在不同介质中传播速度不同,不同频率的电磁波在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同一种介质中传</a:t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播时,频率越高,折射率越大,速度越小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64121"/>
            <a:ext cx="11831400" cy="2694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实验:利用传感器制作简单的自动控制装置</a:t>
            </a: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一、观察热敏电阻的特性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1.原理装置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(1)按装置图连接好电路。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(2)把多用电表置于电阻挡,并选择适当的量程测出烧杯中没有水时热敏电阻的阻值,并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262" y="526194"/>
            <a:ext cx="1728192" cy="202539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A9F41D3-344A-4316-A468-78082E33BADD}"/>
              </a:ext>
            </a:extLst>
          </p:cNvPr>
          <p:cNvSpPr txBox="1"/>
          <p:nvPr/>
        </p:nvSpPr>
        <p:spPr>
          <a:xfrm>
            <a:off x="517390" y="3001301"/>
            <a:ext cx="11831400" cy="3692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记下温度计的示数。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(3)向烧杯中注入少量的冷水,使热敏电阻浸没在冷水中,记下温度计的示数和多用电表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测量的热敏电阻的阻值。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(4)将热水分几次注入烧杯中,测出不同温度下热敏电阻的阻值,并记录。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在如图所示的坐标系中,粗略画出热敏电阻的阻值随温度变化的图线。</a:t>
            </a:r>
            <a:r>
              <a:rPr lang="zh-CN" altLang="en-US" sz="8315" kern="0" spc="1366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5" name="图片 3" descr="textimage35.jpeg">
            <a:extLst>
              <a:ext uri="{FF2B5EF4-FFF2-40B4-BE49-F238E27FC236}">
                <a16:creationId xmlns:a16="http://schemas.microsoft.com/office/drawing/2014/main" id="{56C9DA8F-5B4E-407C-B1CC-010743282E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0759" y="849813"/>
            <a:ext cx="2211180" cy="172819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AB405C4-53FC-4543-B73D-E2C67E15AD55}"/>
              </a:ext>
            </a:extLst>
          </p:cNvPr>
          <p:cNvSpPr txBox="1"/>
          <p:nvPr/>
        </p:nvSpPr>
        <p:spPr>
          <a:xfrm>
            <a:off x="517390" y="5309225"/>
            <a:ext cx="11831400" cy="1316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实验时,加热水后要等一会儿再测热敏电阻的阻值,以使热敏电阻温度与水的温度相同,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并读出水温。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185" y="395933"/>
            <a:ext cx="6098933" cy="871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二、观察光敏电阻的特性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1.原理装置</a:t>
            </a:r>
            <a:endParaRPr lang="zh-CN" altLang="en-US" dirty="0"/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0130" y="395933"/>
            <a:ext cx="2326572" cy="141920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3797AC0F-D1F0-448D-A665-C715D84F51F5}"/>
              </a:ext>
            </a:extLst>
          </p:cNvPr>
          <p:cNvSpPr txBox="1"/>
          <p:nvPr/>
        </p:nvSpPr>
        <p:spPr>
          <a:xfrm>
            <a:off x="229358" y="1332037"/>
            <a:ext cx="11831400" cy="3593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229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(1)将光敏电阻、多用电表、灯泡、滑动变阻器按原理装置图所示的电路连接好,其中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多用电表置于“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100”挡。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(2)先测出在室内自然光的照射下光敏电阻的阻值,并记录数据。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(3)接通电源,让小灯泡发光,调节小灯泡的亮度使其逐渐变亮,观察多用电表表盘指针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(4)用手掌(或黑纸)遮光时,观察多用电表表盘指针显示光敏电阻阻值的情况,并记录。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根据记录数据分析光敏电阻的特性。</a:t>
            </a:r>
            <a:endParaRPr lang="zh-CN" alt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E7E1025-9EC1-4742-99E2-C3EDD0E7F2A6}"/>
              </a:ext>
            </a:extLst>
          </p:cNvPr>
          <p:cNvSpPr txBox="1"/>
          <p:nvPr/>
        </p:nvSpPr>
        <p:spPr>
          <a:xfrm>
            <a:off x="229358" y="4925585"/>
            <a:ext cx="11831400" cy="1774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(1)实验中,如果效果不明显,可将光敏电阻部分电路放入带盖的纸盒中,并通过盖上小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孔改变照射到光敏电阻上的光的多少来达到实验目的。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(2)多用电表电阻挡每次换挡后都要重新进行欧姆调零。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323925"/>
            <a:ext cx="11831400" cy="4051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229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(1)将光敏电阻、多用电表、灯泡、滑动变阻器按原理装置图所示的电路连接好,其中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多用电表置于“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100”挡。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(2)先测出在室内自然光的照射下光敏电阻的阻值,并记录数据。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(3)接通电源,让小灯泡发光,调节小灯泡的亮度使其逐渐变亮,观察多用电表表盘指针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(4)用手掌(或黑纸)遮光时,观察多用电表表盘指针显示光敏电阻阻值的情况,并记录。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根据记录数据分析光敏电阻的特性。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B509-DCD6-45E5-B2F8-16BD29BCB5FA}"/>
              </a:ext>
            </a:extLst>
          </p:cNvPr>
          <p:cNvSpPr txBox="1"/>
          <p:nvPr/>
        </p:nvSpPr>
        <p:spPr>
          <a:xfrm>
            <a:off x="395462" y="4399154"/>
            <a:ext cx="11831400" cy="1774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(1)实验中,如果效果不明显,可将光敏电阻部分电路放入带盖的纸盒中,并通过盖上小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孔改变照射到光敏电阻上的光的多少来达到实验目的。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(2)多用电表电阻挡每次换挡后都要重新进行欧姆调零。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3.交变电流的变化规律(从线圈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在中性面位置开始计时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20199"/>
              </p:ext>
            </p:extLst>
          </p:nvPr>
        </p:nvGraphicFramePr>
        <p:xfrm>
          <a:off x="1115542" y="935954"/>
          <a:ext cx="9044654" cy="5461943"/>
        </p:xfrm>
        <a:graphic>
          <a:graphicData uri="http://schemas.openxmlformats.org/drawingml/2006/table">
            <a:tbl>
              <a:tblPr/>
              <a:tblGrid>
                <a:gridCol w="153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函数表达式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14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磁通量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Cambria" panose="02040503050406030204" pitchFamily="65" charset="-122"/>
                          <a:ea typeface="华文细黑" panose="02010600040101010101" pitchFamily="65" charset="-122"/>
                        </a:rPr>
                        <a:t>      Φ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Cambria" panose="02040503050406030204" pitchFamily="65" charset="-122"/>
                          <a:ea typeface="华文细黑" panose="02010600040101010101" pitchFamily="65" charset="-122"/>
                        </a:rPr>
                        <a:t>Φ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ωt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BS 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spc="1953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电动势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 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e=E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ωt=nBSω 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altLang="zh-CN" sz="2800" kern="0" spc="17919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800" kern="0" spc="1791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010">
                <a:tc>
                  <a:txBody>
                    <a:bodyPr/>
                    <a:lstStyle/>
                    <a:p>
                      <a:pPr marL="0" algn="ctr" defTabSz="911860" rtl="0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电压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u=U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sin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ωt=</a:t>
                      </a:r>
                      <a:r>
                        <a:rPr lang="zh-CN" altLang="en-US" sz="2470" i="1" kern="0" spc="172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ωt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540" kern="0" spc="2138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68236897"/>
                  </a:ext>
                </a:extLst>
              </a:tr>
              <a:tr h="468461">
                <a:tc>
                  <a:txBody>
                    <a:bodyPr/>
                    <a:lstStyle/>
                    <a:p>
                      <a:pPr marL="0" algn="ctr" defTabSz="911860" rtl="0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电流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i=I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ωt=</a:t>
                      </a:r>
                      <a:r>
                        <a:rPr lang="zh-CN" altLang="en-US" sz="2470" i="1" kern="0" spc="172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 ωt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565" kern="0" spc="1948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微软雅黑" panose="020B0503020204020204" pitchFamily="34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32666439"/>
                  </a:ext>
                </a:extLst>
              </a:tr>
            </a:tbl>
          </a:graphicData>
        </a:graphic>
      </p:graphicFrame>
      <p:pic>
        <p:nvPicPr>
          <p:cNvPr id="5" name="图片 4" descr="text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985" y="1620069"/>
            <a:ext cx="1578429" cy="935365"/>
          </a:xfrm>
          <a:prstGeom prst="rect">
            <a:avLst/>
          </a:prstGeom>
        </p:spPr>
      </p:pic>
      <p:pic>
        <p:nvPicPr>
          <p:cNvPr id="7" name="图片 6" descr="textimage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1575" y="2792073"/>
            <a:ext cx="1578428" cy="968360"/>
          </a:xfrm>
          <a:prstGeom prst="rect">
            <a:avLst/>
          </a:prstGeom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92EFEAC-D8EB-46B5-95D3-B2E7594A3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72652"/>
              </p:ext>
            </p:extLst>
          </p:nvPr>
        </p:nvGraphicFramePr>
        <p:xfrm>
          <a:off x="4152117" y="4379988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6" imgW="14020800" imgH="14630400" progId="Equation.DSMT4">
                  <p:embed/>
                </p:oleObj>
              </mc:Choice>
              <mc:Fallback>
                <p:oleObj name="Equation" r:id="rId6" imgW="14020800" imgH="146304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117" y="4379988"/>
                        <a:ext cx="533399" cy="55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CDF6B67-6243-49EE-9E7D-EA1286F44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56152"/>
              </p:ext>
            </p:extLst>
          </p:nvPr>
        </p:nvGraphicFramePr>
        <p:xfrm>
          <a:off x="3995862" y="5604124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8" imgW="14020800" imgH="14630400" progId="Equation.DSMT4">
                  <p:embed/>
                </p:oleObj>
              </mc:Choice>
              <mc:Fallback>
                <p:oleObj name="Equation" r:id="rId8" imgW="14020800" imgH="146304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862" y="5604124"/>
                        <a:ext cx="533399" cy="55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3" descr="textimage93.jpeg">
            <a:extLst>
              <a:ext uri="{FF2B5EF4-FFF2-40B4-BE49-F238E27FC236}">
                <a16:creationId xmlns:a16="http://schemas.microsoft.com/office/drawing/2014/main" id="{779CA8B4-E62D-4CD7-AA63-B87ED9A6D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9581" y="4023720"/>
            <a:ext cx="1762075" cy="1104364"/>
          </a:xfrm>
          <a:prstGeom prst="rect">
            <a:avLst/>
          </a:prstGeom>
        </p:spPr>
      </p:pic>
      <p:pic>
        <p:nvPicPr>
          <p:cNvPr id="11" name="图片 4" descr="textimage94.jpeg">
            <a:extLst>
              <a:ext uri="{FF2B5EF4-FFF2-40B4-BE49-F238E27FC236}">
                <a16:creationId xmlns:a16="http://schemas.microsoft.com/office/drawing/2014/main" id="{EBB6D072-3146-473D-A7AD-5A3251DB5F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1575" y="5274356"/>
            <a:ext cx="1532839" cy="1037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62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ea typeface="微软雅黑" panose="020B0503020204020204" pitchFamily="34" charset="-122"/>
              </a:rPr>
              <a:t>即练即清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判断正误,正确的打√,错误的打</a:t>
            </a:r>
            <a:r>
              <a:rPr lang="zh-CN" altLang="en-US" sz="2410" b="1" kern="0" dirty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✕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如图所示,一正方形线圈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在匀强磁场中绕垂直于磁感线的对称轴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'匀速转动,沿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'方向观察,线圈沿逆时针方向转动。已知匀强磁场的磁感应强度大小为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,线圈匝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,边长为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,转动的角速度为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(1)线圈匀速转动时不会产生正弦式交变电流。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2446" y="3060229"/>
            <a:ext cx="2114221" cy="201310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4068341"/>
            <a:ext cx="11831400" cy="16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(2)当线圈转至图示位置时,穿过线圈的磁通量为0。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(3)当线圈转至图示位置时,穿过每匝线圈磁通量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的变化率为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5" name="文本框 5"/>
          <p:cNvSpPr txBox="1"/>
          <p:nvPr/>
        </p:nvSpPr>
        <p:spPr>
          <a:xfrm>
            <a:off x="7164214" y="349227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78564" y="415902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3392314" y="528297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996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书写交变电流瞬时值表达式的基本思路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(1)求出角速度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=2π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(2)确定正弦式交变电流的峰值,根据已知图像读出或由公式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nBSω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求出相应峰值。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(3)明确线圈的初始位置,写出对应的函数关系式。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06694" y="1885503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0363200" imgH="17373600" progId="Equation.DSMT4">
                  <p:embed/>
                </p:oleObj>
              </mc:Choice>
              <mc:Fallback>
                <p:oleObj name="Equation" r:id="rId4" imgW="10363200" imgH="173736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6694" y="1885503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479E4E6-7F64-4621-81B6-8152DF54D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5851"/>
              </p:ext>
            </p:extLst>
          </p:nvPr>
        </p:nvGraphicFramePr>
        <p:xfrm>
          <a:off x="1475582" y="1332037"/>
          <a:ext cx="8496944" cy="4033328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9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物理量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重要关系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适用情况及说明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4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瞬时值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e=E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ωt     i=I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10" i="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ωt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计算线圈某时刻的受力情况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9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峰值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=nBSω     I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590" i="1" kern="0" spc="1607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讨论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电容器的击穿电压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62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有效值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E=</a:t>
                      </a:r>
                      <a:r>
                        <a:rPr lang="zh-CN" altLang="en-US" sz="2720" i="1" kern="0" spc="52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,U=</a:t>
                      </a:r>
                      <a:r>
                        <a:rPr lang="zh-CN" altLang="en-US" sz="2720" i="1" kern="0" spc="277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,I=</a:t>
                      </a:r>
                      <a:r>
                        <a:rPr lang="zh-CN" altLang="en-US" sz="2720" i="1" kern="0" spc="52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(适用于正弦式交变电流)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计算与电流的热效应有关的物理量(例如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电功、电功率、电热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等)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86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平均值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25" kern="0" spc="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zh-CN" altLang="en-US" sz="1270" i="1" kern="0" spc="6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1225" i="1" kern="0" spc="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=n</a:t>
                      </a:r>
                      <a:r>
                        <a:rPr lang="zh-CN" altLang="en-US" sz="2535" i="1" kern="0" spc="53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1225" i="1" kern="0" spc="-324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755" kern="0" spc="1444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计算通过导体横截面的电荷量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39A3D8B-D8AD-4A99-9025-511A0ABFE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45947"/>
              </p:ext>
            </p:extLst>
          </p:nvPr>
        </p:nvGraphicFramePr>
        <p:xfrm>
          <a:off x="4890442" y="2656793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3" imgW="14020800" imgH="14630400" progId="Equation.DSMT4">
                  <p:embed/>
                </p:oleObj>
              </mc:Choice>
              <mc:Fallback>
                <p:oleObj name="Equation" r:id="rId3" imgW="14020800" imgH="146304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442" y="2656793"/>
                        <a:ext cx="533399" cy="55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BE37CE0-0346-4E54-85DB-FA1368754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450869"/>
              </p:ext>
            </p:extLst>
          </p:nvPr>
        </p:nvGraphicFramePr>
        <p:xfrm>
          <a:off x="3516152" y="3437074"/>
          <a:ext cx="352424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5" imgW="9448800" imgH="15544800" progId="Equation.DSMT4">
                  <p:embed/>
                </p:oleObj>
              </mc:Choice>
              <mc:Fallback>
                <p:oleObj name="Equation" r:id="rId5" imgW="9448800" imgH="155448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152" y="3437074"/>
                        <a:ext cx="352424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09E653C-D513-4E8E-96ED-25DF18899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374"/>
              </p:ext>
            </p:extLst>
          </p:nvPr>
        </p:nvGraphicFramePr>
        <p:xfrm>
          <a:off x="4261212" y="3437074"/>
          <a:ext cx="381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" name="Equation" r:id="rId7" imgW="10058400" imgH="15544800" progId="Equation.DSMT4">
                  <p:embed/>
                </p:oleObj>
              </mc:Choice>
              <mc:Fallback>
                <p:oleObj name="Equation" r:id="rId7" imgW="10058400" imgH="155448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12" y="3437074"/>
                        <a:ext cx="3810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81621B3-D465-4A85-BB2F-0ED94B95C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125596"/>
              </p:ext>
            </p:extLst>
          </p:nvPr>
        </p:nvGraphicFramePr>
        <p:xfrm>
          <a:off x="4935378" y="3437074"/>
          <a:ext cx="352424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9" imgW="9448800" imgH="15544800" progId="Equation.DSMT4">
                  <p:embed/>
                </p:oleObj>
              </mc:Choice>
              <mc:Fallback>
                <p:oleObj name="Equation" r:id="rId9" imgW="9448800" imgH="155448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378" y="3437074"/>
                        <a:ext cx="352424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EB80D24C-9DE8-427E-BDCD-68F891FE1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0978"/>
              </p:ext>
            </p:extLst>
          </p:nvPr>
        </p:nvGraphicFramePr>
        <p:xfrm>
          <a:off x="3215872" y="4762079"/>
          <a:ext cx="180975" cy="26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2" name="Equation" r:id="rId11" imgW="4876800" imgH="7010400" progId="Equation.DSMT4">
                  <p:embed/>
                </p:oleObj>
              </mc:Choice>
              <mc:Fallback>
                <p:oleObj name="Equation" r:id="rId11" imgW="4876800" imgH="70104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872" y="4762079"/>
                        <a:ext cx="180975" cy="266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71385F2-B955-4D40-BFE6-AA3C7AD91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51473"/>
              </p:ext>
            </p:extLst>
          </p:nvPr>
        </p:nvGraphicFramePr>
        <p:xfrm>
          <a:off x="3761929" y="4792870"/>
          <a:ext cx="161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3" name="Equation" r:id="rId13" imgW="4267200" imgH="7315200" progId="Equation.DSMT4">
                  <p:embed/>
                </p:oleObj>
              </mc:Choice>
              <mc:Fallback>
                <p:oleObj name="Equation" r:id="rId13" imgW="4267200" imgH="73152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929" y="4792870"/>
                        <a:ext cx="161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6B0135A-7E42-4844-9BBF-433EEED26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5803"/>
              </p:ext>
            </p:extLst>
          </p:nvPr>
        </p:nvGraphicFramePr>
        <p:xfrm>
          <a:off x="4093435" y="4762079"/>
          <a:ext cx="180975" cy="26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Equation" r:id="rId15" imgW="4876800" imgH="7010400" progId="Equation.DSMT4">
                  <p:embed/>
                </p:oleObj>
              </mc:Choice>
              <mc:Fallback>
                <p:oleObj name="Equation" r:id="rId15" imgW="4876800" imgH="70104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435" y="4762079"/>
                        <a:ext cx="180975" cy="266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2A03189-CFB1-4889-9666-07BFBA493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28224"/>
              </p:ext>
            </p:extLst>
          </p:nvPr>
        </p:nvGraphicFramePr>
        <p:xfrm>
          <a:off x="4499918" y="4668020"/>
          <a:ext cx="39052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17" imgW="10363200" imgH="14630400" progId="Equation.DSMT4">
                  <p:embed/>
                </p:oleObj>
              </mc:Choice>
              <mc:Fallback>
                <p:oleObj name="Equation" r:id="rId17" imgW="10363200" imgH="1463040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18" y="4668020"/>
                        <a:ext cx="390524" cy="55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EF3AB21-0407-46F7-A3DE-787B41F51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895277"/>
              </p:ext>
            </p:extLst>
          </p:nvPr>
        </p:nvGraphicFramePr>
        <p:xfrm>
          <a:off x="5000784" y="4762079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19" imgW="3048000" imgH="7010400" progId="Equation.DSMT4">
                  <p:embed/>
                </p:oleObj>
              </mc:Choice>
              <mc:Fallback>
                <p:oleObj name="Equation" r:id="rId19" imgW="3048000" imgH="70104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784" y="4762079"/>
                        <a:ext cx="114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903F7357-3834-4BCC-A49F-84F3AFD3C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5618"/>
              </p:ext>
            </p:extLst>
          </p:nvPr>
        </p:nvGraphicFramePr>
        <p:xfrm>
          <a:off x="5259234" y="4619874"/>
          <a:ext cx="533399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21" imgW="14020800" imgH="15849600" progId="Equation.DSMT4">
                  <p:embed/>
                </p:oleObj>
              </mc:Choice>
              <mc:Fallback>
                <p:oleObj name="Equation" r:id="rId21" imgW="14020800" imgH="1584960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34" y="4619874"/>
                        <a:ext cx="533399" cy="60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id="{105A6966-D499-4C65-B71F-055622869B6B}"/>
              </a:ext>
            </a:extLst>
          </p:cNvPr>
          <p:cNvSpPr txBox="1"/>
          <p:nvPr/>
        </p:nvSpPr>
        <p:spPr>
          <a:xfrm>
            <a:off x="503474" y="434134"/>
            <a:ext cx="684076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交变电流四值的理解与应用</a:t>
            </a:r>
          </a:p>
        </p:txBody>
      </p:sp>
    </p:spTree>
    <p:extLst>
      <p:ext uri="{BB962C8B-B14F-4D97-AF65-F5344CB8AC3E}">
        <p14:creationId xmlns:p14="http://schemas.microsoft.com/office/powerpoint/2010/main" val="156208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2166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如图所示,电阻为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的单匝金属直角线框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放置在磁感应强度大小为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磁场中,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两点连线与磁场垂直,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的长度均为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的长度为2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,定值电阻的阻值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。线框绕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连线以角速度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匀速转动,从图示位置开始计时,则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A.线框每转一圈,回路电流方向改变一次</a:t>
            </a:r>
            <a:endParaRPr lang="zh-CN" altLang="en-US" dirty="0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02" y="2160090"/>
            <a:ext cx="2718794" cy="157726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450891"/>
            <a:ext cx="6624206" cy="1792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B.回路中产生的感应电动势有效值为2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两点间的电压为</a:t>
            </a:r>
            <a:r>
              <a:rPr lang="zh-CN" altLang="en-US" sz="2010" kern="0" spc="98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</a:t>
            </a:r>
            <a:r>
              <a:rPr lang="zh-CN" altLang="en-US" sz="3045" kern="0" spc="-131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周期内通过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的电荷量为</a:t>
            </a:r>
            <a:r>
              <a:rPr lang="zh-CN" altLang="en-US" sz="3220" kern="0" spc="180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5775"/>
              </p:ext>
            </p:extLst>
          </p:nvPr>
        </p:nvGraphicFramePr>
        <p:xfrm>
          <a:off x="3501715" y="3124341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5" imgW="10058400" imgH="9144000" progId="Equation.DSMT4">
                  <p:embed/>
                </p:oleObj>
              </mc:Choice>
              <mc:Fallback>
                <p:oleObj name="Equation" r:id="rId5" imgW="10058400" imgH="91440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1715" y="3124341"/>
                        <a:ext cx="38099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80229"/>
              </p:ext>
            </p:extLst>
          </p:nvPr>
        </p:nvGraphicFramePr>
        <p:xfrm>
          <a:off x="765483" y="3710098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7" imgW="5791200" imgH="17373600" progId="Equation.DSMT4">
                  <p:embed/>
                </p:oleObj>
              </mc:Choice>
              <mc:Fallback>
                <p:oleObj name="Equation" r:id="rId7" imgW="5791200" imgH="17373600" progId="Equation.DSMT4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483" y="3710098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648609"/>
              </p:ext>
            </p:extLst>
          </p:nvPr>
        </p:nvGraphicFramePr>
        <p:xfrm>
          <a:off x="4228248" y="3672258"/>
          <a:ext cx="6381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9" imgW="16764000" imgH="18288000" progId="Equation.DSMT4">
                  <p:embed/>
                </p:oleObj>
              </mc:Choice>
              <mc:Fallback>
                <p:oleObj name="Equation" r:id="rId9" imgW="16764000" imgH="182880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8248" y="3672258"/>
                        <a:ext cx="6381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8"/>
          <p:cNvSpPr txBox="1"/>
          <p:nvPr/>
        </p:nvSpPr>
        <p:spPr>
          <a:xfrm>
            <a:off x="9468470" y="1512018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02C411E-AC7B-4D9B-9960-13EA59D6A8A4}"/>
              </a:ext>
            </a:extLst>
          </p:cNvPr>
          <p:cNvSpPr txBox="1"/>
          <p:nvPr/>
        </p:nvSpPr>
        <p:spPr>
          <a:xfrm>
            <a:off x="468000" y="4311338"/>
            <a:ext cx="11831400" cy="206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线框产生的是正弦式交变电流,在一个周期内其方向改变2次,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。回路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中产生的感应电动势有效值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1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37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585" kern="0" spc="141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两点间的电压为路端电压,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925" kern="0" spc="210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525" kern="0" spc="147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925" kern="0" spc="210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925" kern="0" spc="-119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周期内通过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的电荷量</a:t>
            </a:r>
            <a:r>
              <a:rPr lang="zh-CN" altLang="en-US" sz="2205" kern="0" spc="-77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905" kern="0" spc="-63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45" kern="0" spc="138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25" kern="0" spc="210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5" kern="0" spc="193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33D5884-C1A3-437E-A6D0-46EC665BD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3649"/>
              </p:ext>
            </p:extLst>
          </p:nvPr>
        </p:nvGraphicFramePr>
        <p:xfrm>
          <a:off x="4499490" y="4985737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11" imgW="11277600" imgH="18288000" progId="Equation.DSMT4">
                  <p:embed/>
                </p:oleObj>
              </mc:Choice>
              <mc:Fallback>
                <p:oleObj name="Equation" r:id="rId11" imgW="11277600" imgH="182880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9490" y="4985737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905AAEE-A00D-4AA2-87AD-D53D00FAC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82860"/>
              </p:ext>
            </p:extLst>
          </p:nvPr>
        </p:nvGraphicFramePr>
        <p:xfrm>
          <a:off x="5100688" y="4985737"/>
          <a:ext cx="8858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13" imgW="23469600" imgH="18288000" progId="Equation.DSMT4">
                  <p:embed/>
                </p:oleObj>
              </mc:Choice>
              <mc:Fallback>
                <p:oleObj name="Equation" r:id="rId13" imgW="23469600" imgH="182880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00688" y="4985737"/>
                        <a:ext cx="8858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5B5F6432-6743-4F99-9C28-DB8D6E67A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08653"/>
              </p:ext>
            </p:extLst>
          </p:nvPr>
        </p:nvGraphicFramePr>
        <p:xfrm>
          <a:off x="6159086" y="5109339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15" imgW="10058400" imgH="9144000" progId="Equation.DSMT4">
                  <p:embed/>
                </p:oleObj>
              </mc:Choice>
              <mc:Fallback>
                <p:oleObj name="Equation" r:id="rId15" imgW="10058400" imgH="91440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9086" y="5109339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B3793791-1093-4D45-AE9E-39DE5C28A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45478"/>
              </p:ext>
            </p:extLst>
          </p:nvPr>
        </p:nvGraphicFramePr>
        <p:xfrm>
          <a:off x="468000" y="5818253"/>
          <a:ext cx="638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17" imgW="16764000" imgH="17373600" progId="Equation.DSMT4">
                  <p:embed/>
                </p:oleObj>
              </mc:Choice>
              <mc:Fallback>
                <p:oleObj name="Equation" r:id="rId17" imgW="16764000" imgH="173736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000" y="5818253"/>
                        <a:ext cx="638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A914922-D650-4760-AF18-D277B5944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91231"/>
              </p:ext>
            </p:extLst>
          </p:nvPr>
        </p:nvGraphicFramePr>
        <p:xfrm>
          <a:off x="1465665" y="5942041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19" imgW="10058400" imgH="9144000" progId="Equation.DSMT4">
                  <p:embed/>
                </p:oleObj>
              </mc:Choice>
              <mc:Fallback>
                <p:oleObj name="Equation" r:id="rId19" imgW="10058400" imgH="91440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65665" y="5942041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A4AC228-2F5C-4719-A956-0BE341166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26391"/>
              </p:ext>
            </p:extLst>
          </p:nvPr>
        </p:nvGraphicFramePr>
        <p:xfrm>
          <a:off x="1835622" y="5818253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21" imgW="16764000" imgH="17373600" progId="Equation.DSMT4">
                  <p:embed/>
                </p:oleObj>
              </mc:Choice>
              <mc:Fallback>
                <p:oleObj name="Equation" r:id="rId21" imgW="16764000" imgH="173736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35622" y="5818253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760F2A39-3829-4A80-86C3-B7166CFED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572689"/>
              </p:ext>
            </p:extLst>
          </p:nvPr>
        </p:nvGraphicFramePr>
        <p:xfrm>
          <a:off x="4740155" y="581825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23" imgW="5791200" imgH="17373600" progId="Equation.DSMT4">
                  <p:embed/>
                </p:oleObj>
              </mc:Choice>
              <mc:Fallback>
                <p:oleObj name="Equation" r:id="rId23" imgW="5791200" imgH="17373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40155" y="581825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1E8F9B6-92F3-4221-9C99-9093C67C5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2709"/>
              </p:ext>
            </p:extLst>
          </p:nvPr>
        </p:nvGraphicFramePr>
        <p:xfrm>
          <a:off x="7596262" y="5835535"/>
          <a:ext cx="180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25" imgW="4876800" imgH="13106400" progId="Equation.DSMT4">
                  <p:embed/>
                </p:oleObj>
              </mc:Choice>
              <mc:Fallback>
                <p:oleObj name="Equation" r:id="rId25" imgW="4876800" imgH="131064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96262" y="5835535"/>
                        <a:ext cx="180975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6750524-FDD9-474E-9AD6-4127FF4D6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54050"/>
              </p:ext>
            </p:extLst>
          </p:nvPr>
        </p:nvGraphicFramePr>
        <p:xfrm>
          <a:off x="7949810" y="5825563"/>
          <a:ext cx="161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27" imgW="4267200" imgH="11277600" progId="Equation.DSMT4">
                  <p:embed/>
                </p:oleObj>
              </mc:Choice>
              <mc:Fallback>
                <p:oleObj name="Equation" r:id="rId27" imgW="4267200" imgH="112776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949810" y="5825563"/>
                        <a:ext cx="161925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C32A9136-7F24-49D9-87CA-2E8B297BD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195171"/>
              </p:ext>
            </p:extLst>
          </p:nvPr>
        </p:nvGraphicFramePr>
        <p:xfrm>
          <a:off x="8369325" y="5654932"/>
          <a:ext cx="638174" cy="81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29" imgW="16764000" imgH="21640800" progId="Equation.DSMT4">
                  <p:embed/>
                </p:oleObj>
              </mc:Choice>
              <mc:Fallback>
                <p:oleObj name="Equation" r:id="rId29" imgW="16764000" imgH="216408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369325" y="5654932"/>
                        <a:ext cx="638174" cy="8191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93BB3042-BE6E-488A-B646-ACC6AE13F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58270"/>
              </p:ext>
            </p:extLst>
          </p:nvPr>
        </p:nvGraphicFramePr>
        <p:xfrm>
          <a:off x="9265090" y="5815629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31" imgW="16764000" imgH="17373600" progId="Equation.DSMT4">
                  <p:embed/>
                </p:oleObj>
              </mc:Choice>
              <mc:Fallback>
                <p:oleObj name="Equation" r:id="rId31" imgW="16764000" imgH="17373600" progId="Equation.DSMT4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265090" y="5815629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5A4E323-56AC-43AE-8FF0-62A69987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8753"/>
              </p:ext>
            </p:extLst>
          </p:nvPr>
        </p:nvGraphicFramePr>
        <p:xfrm>
          <a:off x="10075838" y="5777790"/>
          <a:ext cx="6381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33" imgW="16764000" imgH="18288000" progId="Equation.DSMT4">
                  <p:embed/>
                </p:oleObj>
              </mc:Choice>
              <mc:Fallback>
                <p:oleObj name="Equation" r:id="rId33" imgW="16764000" imgH="18288000" progId="Equation.DSMT4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075838" y="5777790"/>
                        <a:ext cx="6381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725E6556-A9D2-4700-ADCB-476687129CDE}">
  <ds:schemaRefs/>
</ds:datastoreItem>
</file>

<file path=customXml/itemProps10.xml><?xml version="1.0" encoding="utf-8"?>
<ds:datastoreItem xmlns:ds="http://schemas.openxmlformats.org/officeDocument/2006/customXml" ds:itemID="{54533B83-3F45-485C-860F-5AFF1D39DF03}">
  <ds:schemaRefs/>
</ds:datastoreItem>
</file>

<file path=customXml/itemProps11.xml><?xml version="1.0" encoding="utf-8"?>
<ds:datastoreItem xmlns:ds="http://schemas.openxmlformats.org/officeDocument/2006/customXml" ds:itemID="{E834EC50-1A80-4043-AD60-F56D3D2CF1EE}">
  <ds:schemaRefs/>
</ds:datastoreItem>
</file>

<file path=customXml/itemProps12.xml><?xml version="1.0" encoding="utf-8"?>
<ds:datastoreItem xmlns:ds="http://schemas.openxmlformats.org/officeDocument/2006/customXml" ds:itemID="{A25FA717-6EAB-42E4-B1DD-76B33ED3CDC7}">
  <ds:schemaRefs/>
</ds:datastoreItem>
</file>

<file path=customXml/itemProps13.xml><?xml version="1.0" encoding="utf-8"?>
<ds:datastoreItem xmlns:ds="http://schemas.openxmlformats.org/officeDocument/2006/customXml" ds:itemID="{C9927299-0D9E-4DF6-9078-E154C0F884E2}">
  <ds:schemaRefs/>
</ds:datastoreItem>
</file>

<file path=customXml/itemProps14.xml><?xml version="1.0" encoding="utf-8"?>
<ds:datastoreItem xmlns:ds="http://schemas.openxmlformats.org/officeDocument/2006/customXml" ds:itemID="{B8436772-211F-4C24-BCC5-5ABE5983DCE1}">
  <ds:schemaRefs/>
</ds:datastoreItem>
</file>

<file path=customXml/itemProps15.xml><?xml version="1.0" encoding="utf-8"?>
<ds:datastoreItem xmlns:ds="http://schemas.openxmlformats.org/officeDocument/2006/customXml" ds:itemID="{537B7EE8-35C1-4BAF-89F7-CCD31EBFF532}">
  <ds:schemaRefs/>
</ds:datastoreItem>
</file>

<file path=customXml/itemProps16.xml><?xml version="1.0" encoding="utf-8"?>
<ds:datastoreItem xmlns:ds="http://schemas.openxmlformats.org/officeDocument/2006/customXml" ds:itemID="{655826EF-CA9C-4094-BF65-F0DAB6DB4703}">
  <ds:schemaRefs/>
</ds:datastoreItem>
</file>

<file path=customXml/itemProps17.xml><?xml version="1.0" encoding="utf-8"?>
<ds:datastoreItem xmlns:ds="http://schemas.openxmlformats.org/officeDocument/2006/customXml" ds:itemID="{9EE46695-51DB-4F60-B6C7-7144257100F6}">
  <ds:schemaRefs/>
</ds:datastoreItem>
</file>

<file path=customXml/itemProps18.xml><?xml version="1.0" encoding="utf-8"?>
<ds:datastoreItem xmlns:ds="http://schemas.openxmlformats.org/officeDocument/2006/customXml" ds:itemID="{F79D1A58-D7D2-4F0B-B6A8-87D3C62C4C29}">
  <ds:schemaRefs/>
</ds:datastoreItem>
</file>

<file path=customXml/itemProps19.xml><?xml version="1.0" encoding="utf-8"?>
<ds:datastoreItem xmlns:ds="http://schemas.openxmlformats.org/officeDocument/2006/customXml" ds:itemID="{8134AA32-B516-4728-9CB0-35D2B0A8B6D0}">
  <ds:schemaRefs/>
</ds:datastoreItem>
</file>

<file path=customXml/itemProps2.xml><?xml version="1.0" encoding="utf-8"?>
<ds:datastoreItem xmlns:ds="http://schemas.openxmlformats.org/officeDocument/2006/customXml" ds:itemID="{19862C8C-71B8-4F43-8C11-D4556D89811D}">
  <ds:schemaRefs/>
</ds:datastoreItem>
</file>

<file path=customXml/itemProps20.xml><?xml version="1.0" encoding="utf-8"?>
<ds:datastoreItem xmlns:ds="http://schemas.openxmlformats.org/officeDocument/2006/customXml" ds:itemID="{F479F425-ADD5-4911-93D8-E41D355A7820}">
  <ds:schemaRefs/>
</ds:datastoreItem>
</file>

<file path=customXml/itemProps21.xml><?xml version="1.0" encoding="utf-8"?>
<ds:datastoreItem xmlns:ds="http://schemas.openxmlformats.org/officeDocument/2006/customXml" ds:itemID="{F9AFCA14-CC32-4DE2-B292-1838B839DEEA}">
  <ds:schemaRefs/>
</ds:datastoreItem>
</file>

<file path=customXml/itemProps22.xml><?xml version="1.0" encoding="utf-8"?>
<ds:datastoreItem xmlns:ds="http://schemas.openxmlformats.org/officeDocument/2006/customXml" ds:itemID="{491880BB-9D03-4147-9351-09B13DFB7F96}">
  <ds:schemaRefs/>
</ds:datastoreItem>
</file>

<file path=customXml/itemProps23.xml><?xml version="1.0" encoding="utf-8"?>
<ds:datastoreItem xmlns:ds="http://schemas.openxmlformats.org/officeDocument/2006/customXml" ds:itemID="{CA887C0D-0BCA-4716-A2D0-80949560D0D4}">
  <ds:schemaRefs/>
</ds:datastoreItem>
</file>

<file path=customXml/itemProps24.xml><?xml version="1.0" encoding="utf-8"?>
<ds:datastoreItem xmlns:ds="http://schemas.openxmlformats.org/officeDocument/2006/customXml" ds:itemID="{26E2E3C0-275D-4C4D-9646-E17EACEDB92D}">
  <ds:schemaRefs/>
</ds:datastoreItem>
</file>

<file path=customXml/itemProps25.xml><?xml version="1.0" encoding="utf-8"?>
<ds:datastoreItem xmlns:ds="http://schemas.openxmlformats.org/officeDocument/2006/customXml" ds:itemID="{D72520F4-F465-4F7B-8B43-817968B07653}">
  <ds:schemaRefs/>
</ds:datastoreItem>
</file>

<file path=customXml/itemProps26.xml><?xml version="1.0" encoding="utf-8"?>
<ds:datastoreItem xmlns:ds="http://schemas.openxmlformats.org/officeDocument/2006/customXml" ds:itemID="{1E965CD5-FC64-4FB4-A84E-52715B6122E3}">
  <ds:schemaRefs/>
</ds:datastoreItem>
</file>

<file path=customXml/itemProps27.xml><?xml version="1.0" encoding="utf-8"?>
<ds:datastoreItem xmlns:ds="http://schemas.openxmlformats.org/officeDocument/2006/customXml" ds:itemID="{EC34F222-8FB3-4304-8762-A9454E27EA83}">
  <ds:schemaRefs/>
</ds:datastoreItem>
</file>

<file path=customXml/itemProps28.xml><?xml version="1.0" encoding="utf-8"?>
<ds:datastoreItem xmlns:ds="http://schemas.openxmlformats.org/officeDocument/2006/customXml" ds:itemID="{225C98BC-FFEE-4315-AC3F-1163F11DD905}">
  <ds:schemaRefs/>
</ds:datastoreItem>
</file>

<file path=customXml/itemProps29.xml><?xml version="1.0" encoding="utf-8"?>
<ds:datastoreItem xmlns:ds="http://schemas.openxmlformats.org/officeDocument/2006/customXml" ds:itemID="{E9583588-0ED4-478F-8DEC-C6467DCB45EA}">
  <ds:schemaRefs/>
</ds:datastoreItem>
</file>

<file path=customXml/itemProps3.xml><?xml version="1.0" encoding="utf-8"?>
<ds:datastoreItem xmlns:ds="http://schemas.openxmlformats.org/officeDocument/2006/customXml" ds:itemID="{14EC7D73-471F-4E79-A406-54395033EC70}">
  <ds:schemaRefs/>
</ds:datastoreItem>
</file>

<file path=customXml/itemProps30.xml><?xml version="1.0" encoding="utf-8"?>
<ds:datastoreItem xmlns:ds="http://schemas.openxmlformats.org/officeDocument/2006/customXml" ds:itemID="{CA23CF0F-F93E-46B2-95F7-495F51541A3A}">
  <ds:schemaRefs/>
</ds:datastoreItem>
</file>

<file path=customXml/itemProps31.xml><?xml version="1.0" encoding="utf-8"?>
<ds:datastoreItem xmlns:ds="http://schemas.openxmlformats.org/officeDocument/2006/customXml" ds:itemID="{AF92FF91-2C83-42EE-9032-B79878712AA3}">
  <ds:schemaRefs/>
</ds:datastoreItem>
</file>

<file path=customXml/itemProps32.xml><?xml version="1.0" encoding="utf-8"?>
<ds:datastoreItem xmlns:ds="http://schemas.openxmlformats.org/officeDocument/2006/customXml" ds:itemID="{BCBD2A85-55C0-4C49-ADA0-829EBA25D8E5}">
  <ds:schemaRefs/>
</ds:datastoreItem>
</file>

<file path=customXml/itemProps33.xml><?xml version="1.0" encoding="utf-8"?>
<ds:datastoreItem xmlns:ds="http://schemas.openxmlformats.org/officeDocument/2006/customXml" ds:itemID="{24E6A8A2-8F47-4073-BDCB-BDAE05CE68AC}">
  <ds:schemaRefs/>
</ds:datastoreItem>
</file>

<file path=customXml/itemProps34.xml><?xml version="1.0" encoding="utf-8"?>
<ds:datastoreItem xmlns:ds="http://schemas.openxmlformats.org/officeDocument/2006/customXml" ds:itemID="{21006833-9D70-4202-A5F7-B689B046F72B}">
  <ds:schemaRefs/>
</ds:datastoreItem>
</file>

<file path=customXml/itemProps35.xml><?xml version="1.0" encoding="utf-8"?>
<ds:datastoreItem xmlns:ds="http://schemas.openxmlformats.org/officeDocument/2006/customXml" ds:itemID="{3783E799-2E36-42E3-A679-D4421AC756C9}">
  <ds:schemaRefs/>
</ds:datastoreItem>
</file>

<file path=customXml/itemProps36.xml><?xml version="1.0" encoding="utf-8"?>
<ds:datastoreItem xmlns:ds="http://schemas.openxmlformats.org/officeDocument/2006/customXml" ds:itemID="{3B0397B8-8FD2-4B07-9C2F-8E859AFFF13C}">
  <ds:schemaRefs/>
</ds:datastoreItem>
</file>

<file path=customXml/itemProps37.xml><?xml version="1.0" encoding="utf-8"?>
<ds:datastoreItem xmlns:ds="http://schemas.openxmlformats.org/officeDocument/2006/customXml" ds:itemID="{4ACC0830-A61A-4805-9E81-9BFEDA81BE3E}">
  <ds:schemaRefs/>
</ds:datastoreItem>
</file>

<file path=customXml/itemProps38.xml><?xml version="1.0" encoding="utf-8"?>
<ds:datastoreItem xmlns:ds="http://schemas.openxmlformats.org/officeDocument/2006/customXml" ds:itemID="{20557BE1-AB63-4843-A23E-E62AABBD924B}">
  <ds:schemaRefs/>
</ds:datastoreItem>
</file>

<file path=customXml/itemProps39.xml><?xml version="1.0" encoding="utf-8"?>
<ds:datastoreItem xmlns:ds="http://schemas.openxmlformats.org/officeDocument/2006/customXml" ds:itemID="{24DBC7DF-523A-47FB-9776-247AA1813D78}">
  <ds:schemaRefs/>
</ds:datastoreItem>
</file>

<file path=customXml/itemProps4.xml><?xml version="1.0" encoding="utf-8"?>
<ds:datastoreItem xmlns:ds="http://schemas.openxmlformats.org/officeDocument/2006/customXml" ds:itemID="{B54BCEC9-7C18-46E4-9663-F4B305BEC61E}">
  <ds:schemaRefs/>
</ds:datastoreItem>
</file>

<file path=customXml/itemProps40.xml><?xml version="1.0" encoding="utf-8"?>
<ds:datastoreItem xmlns:ds="http://schemas.openxmlformats.org/officeDocument/2006/customXml" ds:itemID="{A080D117-4B47-4A8C-8972-03451B8B92A4}">
  <ds:schemaRefs/>
</ds:datastoreItem>
</file>

<file path=customXml/itemProps41.xml><?xml version="1.0" encoding="utf-8"?>
<ds:datastoreItem xmlns:ds="http://schemas.openxmlformats.org/officeDocument/2006/customXml" ds:itemID="{53AA991B-2B7B-4692-9A62-B8B0B42C0EA3}">
  <ds:schemaRefs/>
</ds:datastoreItem>
</file>

<file path=customXml/itemProps42.xml><?xml version="1.0" encoding="utf-8"?>
<ds:datastoreItem xmlns:ds="http://schemas.openxmlformats.org/officeDocument/2006/customXml" ds:itemID="{696909DE-C2C1-4AD9-928F-FAFB03BB4ECC}">
  <ds:schemaRefs/>
</ds:datastoreItem>
</file>

<file path=customXml/itemProps43.xml><?xml version="1.0" encoding="utf-8"?>
<ds:datastoreItem xmlns:ds="http://schemas.openxmlformats.org/officeDocument/2006/customXml" ds:itemID="{283B2B21-1C49-4088-8700-8F7E9FCCCC35}">
  <ds:schemaRefs/>
</ds:datastoreItem>
</file>

<file path=customXml/itemProps44.xml><?xml version="1.0" encoding="utf-8"?>
<ds:datastoreItem xmlns:ds="http://schemas.openxmlformats.org/officeDocument/2006/customXml" ds:itemID="{5CD5E081-5228-4A30-BEBC-3C26B8FF7D63}">
  <ds:schemaRefs/>
</ds:datastoreItem>
</file>

<file path=customXml/itemProps45.xml><?xml version="1.0" encoding="utf-8"?>
<ds:datastoreItem xmlns:ds="http://schemas.openxmlformats.org/officeDocument/2006/customXml" ds:itemID="{2AFC3B3D-F066-43C2-9E5C-CA8356683F43}">
  <ds:schemaRefs/>
</ds:datastoreItem>
</file>

<file path=customXml/itemProps46.xml><?xml version="1.0" encoding="utf-8"?>
<ds:datastoreItem xmlns:ds="http://schemas.openxmlformats.org/officeDocument/2006/customXml" ds:itemID="{26DDEE64-18FE-417F-86A7-0959CB2AE736}">
  <ds:schemaRefs/>
</ds:datastoreItem>
</file>

<file path=customXml/itemProps47.xml><?xml version="1.0" encoding="utf-8"?>
<ds:datastoreItem xmlns:ds="http://schemas.openxmlformats.org/officeDocument/2006/customXml" ds:itemID="{53438A9D-2932-4997-B6EF-6B7A97C20AFB}">
  <ds:schemaRefs/>
</ds:datastoreItem>
</file>

<file path=customXml/itemProps48.xml><?xml version="1.0" encoding="utf-8"?>
<ds:datastoreItem xmlns:ds="http://schemas.openxmlformats.org/officeDocument/2006/customXml" ds:itemID="{A2AE69D8-DA7E-4C3A-A026-F2AB9D543F36}">
  <ds:schemaRefs/>
</ds:datastoreItem>
</file>

<file path=customXml/itemProps49.xml><?xml version="1.0" encoding="utf-8"?>
<ds:datastoreItem xmlns:ds="http://schemas.openxmlformats.org/officeDocument/2006/customXml" ds:itemID="{2852A471-7347-4243-9FE5-6FC1DBFC1714}">
  <ds:schemaRefs/>
</ds:datastoreItem>
</file>

<file path=customXml/itemProps5.xml><?xml version="1.0" encoding="utf-8"?>
<ds:datastoreItem xmlns:ds="http://schemas.openxmlformats.org/officeDocument/2006/customXml" ds:itemID="{A29154D9-83CA-4077-994C-ACC4F6CE1F6C}">
  <ds:schemaRefs/>
</ds:datastoreItem>
</file>

<file path=customXml/itemProps50.xml><?xml version="1.0" encoding="utf-8"?>
<ds:datastoreItem xmlns:ds="http://schemas.openxmlformats.org/officeDocument/2006/customXml" ds:itemID="{15FB50BA-4834-4CD6-A096-9EE29637339F}">
  <ds:schemaRefs/>
</ds:datastoreItem>
</file>

<file path=customXml/itemProps51.xml><?xml version="1.0" encoding="utf-8"?>
<ds:datastoreItem xmlns:ds="http://schemas.openxmlformats.org/officeDocument/2006/customXml" ds:itemID="{7FD67D3C-5670-4232-BC4C-CCB4F7424BC9}">
  <ds:schemaRefs/>
</ds:datastoreItem>
</file>

<file path=customXml/itemProps52.xml><?xml version="1.0" encoding="utf-8"?>
<ds:datastoreItem xmlns:ds="http://schemas.openxmlformats.org/officeDocument/2006/customXml" ds:itemID="{B9A4BD45-DA48-40B0-9161-C7D45CDD8AFF}">
  <ds:schemaRefs/>
</ds:datastoreItem>
</file>

<file path=customXml/itemProps53.xml><?xml version="1.0" encoding="utf-8"?>
<ds:datastoreItem xmlns:ds="http://schemas.openxmlformats.org/officeDocument/2006/customXml" ds:itemID="{ABA117FB-0501-4FF9-977F-33BFC5D4E6ED}">
  <ds:schemaRefs/>
</ds:datastoreItem>
</file>

<file path=customXml/itemProps54.xml><?xml version="1.0" encoding="utf-8"?>
<ds:datastoreItem xmlns:ds="http://schemas.openxmlformats.org/officeDocument/2006/customXml" ds:itemID="{AED47456-B65F-4CD3-9A17-03A3FAACB9E0}">
  <ds:schemaRefs/>
</ds:datastoreItem>
</file>

<file path=customXml/itemProps55.xml><?xml version="1.0" encoding="utf-8"?>
<ds:datastoreItem xmlns:ds="http://schemas.openxmlformats.org/officeDocument/2006/customXml" ds:itemID="{96A2C3D4-7C2D-4D8C-9A5A-C395A7D1FBEE}">
  <ds:schemaRefs/>
</ds:datastoreItem>
</file>

<file path=customXml/itemProps56.xml><?xml version="1.0" encoding="utf-8"?>
<ds:datastoreItem xmlns:ds="http://schemas.openxmlformats.org/officeDocument/2006/customXml" ds:itemID="{57E51CB8-964D-449D-ADE9-1AA80E7F7289}">
  <ds:schemaRefs/>
</ds:datastoreItem>
</file>

<file path=customXml/itemProps57.xml><?xml version="1.0" encoding="utf-8"?>
<ds:datastoreItem xmlns:ds="http://schemas.openxmlformats.org/officeDocument/2006/customXml" ds:itemID="{D4D97B82-ECD9-41B9-9B09-B87AB4A0F6C6}">
  <ds:schemaRefs/>
</ds:datastoreItem>
</file>

<file path=customXml/itemProps6.xml><?xml version="1.0" encoding="utf-8"?>
<ds:datastoreItem xmlns:ds="http://schemas.openxmlformats.org/officeDocument/2006/customXml" ds:itemID="{C69C59D2-68D1-4CD9-9DE1-0F79138ED1C4}">
  <ds:schemaRefs/>
</ds:datastoreItem>
</file>

<file path=customXml/itemProps7.xml><?xml version="1.0" encoding="utf-8"?>
<ds:datastoreItem xmlns:ds="http://schemas.openxmlformats.org/officeDocument/2006/customXml" ds:itemID="{76AB4655-C22F-4CC5-9EBB-A4B647AAD72F}">
  <ds:schemaRefs/>
</ds:datastoreItem>
</file>

<file path=customXml/itemProps8.xml><?xml version="1.0" encoding="utf-8"?>
<ds:datastoreItem xmlns:ds="http://schemas.openxmlformats.org/officeDocument/2006/customXml" ds:itemID="{901817DB-2426-4621-B4C9-66C67407D9D6}">
  <ds:schemaRefs/>
</ds:datastoreItem>
</file>

<file path=customXml/itemProps9.xml><?xml version="1.0" encoding="utf-8"?>
<ds:datastoreItem xmlns:ds="http://schemas.openxmlformats.org/officeDocument/2006/customXml" ds:itemID="{86B7930D-5638-4BDB-B208-043E661A9A7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1201</TotalTime>
  <Words>5667</Words>
  <Application>Microsoft Office PowerPoint</Application>
  <PresentationFormat>自定义</PresentationFormat>
  <Paragraphs>355</Paragraphs>
  <Slides>43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2" baseType="lpstr">
      <vt:lpstr>NEU-BZ</vt:lpstr>
      <vt:lpstr>等线</vt:lpstr>
      <vt:lpstr>等线 Light</vt:lpstr>
      <vt:lpstr>仿宋</vt:lpstr>
      <vt:lpstr>黑体</vt:lpstr>
      <vt:lpstr>华文隶书</vt:lpstr>
      <vt:lpstr>华文细黑</vt:lpstr>
      <vt:lpstr>楷体</vt:lpstr>
      <vt:lpstr>宋体</vt:lpstr>
      <vt:lpstr>微软雅黑</vt:lpstr>
      <vt:lpstr>Arial</vt:lpstr>
      <vt:lpstr>Arial Narrow</vt:lpstr>
      <vt:lpstr>Calibri</vt:lpstr>
      <vt:lpstr>Cambria</vt:lpstr>
      <vt:lpstr>Times New Roman</vt:lpstr>
      <vt:lpstr>自定义设计方案</vt:lpstr>
      <vt:lpstr>返回目录</vt:lpstr>
      <vt:lpstr>2_Office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CHEN Sir</dc:creator>
  <cp:lastModifiedBy>陈SIR</cp:lastModifiedBy>
  <cp:revision>122</cp:revision>
  <cp:lastPrinted>2025-09-26T05:34:08Z</cp:lastPrinted>
  <dcterms:created xsi:type="dcterms:W3CDTF">2025-01-16T06:30:00Z</dcterms:created>
  <dcterms:modified xsi:type="dcterms:W3CDTF">2025-09-26T05:35:00Z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EDEBAFCF6D354A4A8A322F66024282F1_12</vt:lpwstr>
  </property>
  <property fmtid="{D5CDD505-2E9C-101B-9397-08002B2CF9AE}" pid="3" name="KSOProductBuildVer">
    <vt:lpwstr>2052-12.1.0.19770</vt:lpwstr>
  </property>
</Properties>
</file>